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73" r:id="rId2"/>
    <p:sldId id="568" r:id="rId3"/>
    <p:sldId id="593" r:id="rId4"/>
    <p:sldId id="594" r:id="rId5"/>
    <p:sldId id="556" r:id="rId6"/>
    <p:sldId id="580" r:id="rId7"/>
    <p:sldId id="595" r:id="rId8"/>
    <p:sldId id="596" r:id="rId9"/>
    <p:sldId id="597" r:id="rId10"/>
    <p:sldId id="542" r:id="rId11"/>
    <p:sldId id="598" r:id="rId12"/>
    <p:sldId id="521" r:id="rId13"/>
    <p:sldId id="601" r:id="rId14"/>
    <p:sldId id="602" r:id="rId15"/>
    <p:sldId id="522" r:id="rId16"/>
    <p:sldId id="558" r:id="rId17"/>
    <p:sldId id="551" r:id="rId18"/>
    <p:sldId id="574" r:id="rId19"/>
    <p:sldId id="599" r:id="rId20"/>
    <p:sldId id="600" r:id="rId21"/>
    <p:sldId id="603" r:id="rId22"/>
    <p:sldId id="525" r:id="rId23"/>
    <p:sldId id="604" r:id="rId24"/>
    <p:sldId id="529" r:id="rId25"/>
    <p:sldId id="539" r:id="rId26"/>
    <p:sldId id="535" r:id="rId27"/>
    <p:sldId id="338" r:id="rId28"/>
    <p:sldId id="339" r:id="rId29"/>
    <p:sldId id="342" r:id="rId30"/>
    <p:sldId id="340" r:id="rId31"/>
    <p:sldId id="440" r:id="rId32"/>
    <p:sldId id="606" r:id="rId33"/>
  </p:sldIdLst>
  <p:sldSz cx="9144000" cy="6858000" type="screen4x3"/>
  <p:notesSz cx="9931400" cy="6794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>
          <p15:clr>
            <a:srgbClr val="A4A3A4"/>
          </p15:clr>
        </p15:guide>
        <p15:guide id="2" pos="31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José Sanchez Barja" initials="BJSB" lastIdx="1" clrIdx="0">
    <p:extLst>
      <p:ext uri="{19B8F6BF-5375-455C-9EA6-DF929625EA0E}">
        <p15:presenceInfo xmlns:p15="http://schemas.microsoft.com/office/powerpoint/2012/main" userId="S-1-5-21-2241567986-634988314-1362343010-2784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AB2"/>
    <a:srgbClr val="0F7E40"/>
    <a:srgbClr val="B4906B"/>
    <a:srgbClr val="E7F3FF"/>
    <a:srgbClr val="0E8141"/>
    <a:srgbClr val="EB2426"/>
    <a:srgbClr val="69BD45"/>
    <a:srgbClr val="ED1F24"/>
    <a:srgbClr val="3853A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3" autoAdjust="0"/>
    <p:restoredTop sz="93878" autoAdjust="0"/>
  </p:normalViewPr>
  <p:slideViewPr>
    <p:cSldViewPr snapToGrid="0" snapToObjects="1">
      <p:cViewPr varScale="1">
        <p:scale>
          <a:sx n="120" d="100"/>
          <a:sy n="120" d="100"/>
        </p:scale>
        <p:origin x="7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8" d="100"/>
          <a:sy n="98" d="100"/>
        </p:scale>
        <p:origin x="-1932" y="-108"/>
      </p:cViewPr>
      <p:guideLst>
        <p:guide orient="horz" pos="2140"/>
        <p:guide pos="31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A6FD-419D-4346-9B23-BC2123A1EBB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F2842-B5D5-394E-921E-FA6BF675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607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A9E4A-06AE-4D60-B55A-3ED9EF209AA2}" type="datetimeFigureOut">
              <a:rPr lang="sv-SE" smtClean="0"/>
              <a:t>2019-09-24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140" y="3227387"/>
            <a:ext cx="794512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3203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6070" y="6453203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CCE21-A3F9-45F9-A884-B5A5E1A0929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45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DD7E2-BAAF-48BF-B010-052F9E90823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37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358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594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4001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8971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NDI1: Rotenone-insensitive NADH-ubiquinone oxidoreductase, mitochondrial.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1135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NGAMs:</a:t>
            </a:r>
          </a:p>
          <a:p>
            <a:r>
              <a:rPr lang="en-US" dirty="0"/>
              <a:t>Ref: 1 – 1 – 1 </a:t>
            </a:r>
          </a:p>
          <a:p>
            <a:r>
              <a:rPr lang="en-US" dirty="0"/>
              <a:t>33C: 1 – 1 – 1 </a:t>
            </a:r>
          </a:p>
          <a:p>
            <a:r>
              <a:rPr lang="en-US" dirty="0"/>
              <a:t>36C: 1 – 1 – 1 </a:t>
            </a:r>
          </a:p>
          <a:p>
            <a:r>
              <a:rPr lang="en-US" dirty="0"/>
              <a:t>38C: 25 – 31 – 10 </a:t>
            </a:r>
          </a:p>
          <a:p>
            <a:r>
              <a:rPr lang="en-US" dirty="0"/>
              <a:t>0.2M: 1 –</a:t>
            </a:r>
            <a:r>
              <a:rPr lang="en-US" baseline="0" dirty="0"/>
              <a:t> 1 – 0 </a:t>
            </a:r>
            <a:endParaRPr lang="en-US" dirty="0"/>
          </a:p>
          <a:p>
            <a:r>
              <a:rPr lang="en-US" dirty="0"/>
              <a:t>0.4M: 0 –</a:t>
            </a:r>
            <a:r>
              <a:rPr lang="en-US" baseline="0" dirty="0"/>
              <a:t> 0 – 0 </a:t>
            </a:r>
            <a:endParaRPr lang="en-US" dirty="0"/>
          </a:p>
          <a:p>
            <a:r>
              <a:rPr lang="en-US" dirty="0"/>
              <a:t>0.6M: 5</a:t>
            </a:r>
            <a:r>
              <a:rPr lang="en-US" baseline="0" dirty="0"/>
              <a:t> – 5 – 5 </a:t>
            </a:r>
            <a:endParaRPr lang="en-US" dirty="0"/>
          </a:p>
          <a:p>
            <a:r>
              <a:rPr lang="en-US" dirty="0"/>
              <a:t>0.8M: 6 –</a:t>
            </a:r>
            <a:r>
              <a:rPr lang="en-US" baseline="0" dirty="0"/>
              <a:t> 6 – 6 </a:t>
            </a:r>
            <a:endParaRPr lang="en-US" dirty="0"/>
          </a:p>
          <a:p>
            <a:r>
              <a:rPr lang="en-US" dirty="0"/>
              <a:t>1.0M: 11 – 11 – 7 </a:t>
            </a:r>
          </a:p>
          <a:p>
            <a:r>
              <a:rPr lang="en-US" dirty="0"/>
              <a:t>1.2M: 14 – 14 – 8 </a:t>
            </a:r>
          </a:p>
          <a:p>
            <a:r>
              <a:rPr lang="en-US" dirty="0"/>
              <a:t>1.3M: 15 – 27 – 10 </a:t>
            </a:r>
          </a:p>
          <a:p>
            <a:r>
              <a:rPr lang="en-US" dirty="0"/>
              <a:t>20g/L: 1 – 1 – 3 </a:t>
            </a:r>
          </a:p>
          <a:p>
            <a:r>
              <a:rPr lang="en-US" dirty="0"/>
              <a:t>40g/L: 0 – 0 –</a:t>
            </a:r>
            <a:r>
              <a:rPr lang="en-US" baseline="0" dirty="0"/>
              <a:t> 5 </a:t>
            </a:r>
            <a:endParaRPr lang="en-US" dirty="0"/>
          </a:p>
          <a:p>
            <a:r>
              <a:rPr lang="en-US" dirty="0"/>
              <a:t>60</a:t>
            </a:r>
            <a:r>
              <a:rPr lang="en-US" baseline="0" dirty="0"/>
              <a:t>g/L: 0 – 23 – 3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6873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0111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21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0858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68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845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~1000</a:t>
            </a:r>
            <a:r>
              <a:rPr lang="en-US" baseline="0" dirty="0"/>
              <a:t> people/door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277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339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3884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080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119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821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787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hr-HR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kzidenz for Chalmers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dirty="0"/>
              <a:t>Subtitle</a:t>
            </a:r>
          </a:p>
          <a:p>
            <a:r>
              <a:rPr lang="hr-HR" dirty="0"/>
              <a:t>Name, affiliation, contact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5"/>
            <a:ext cx="6841120" cy="81203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3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DTU Biosustain</a:t>
            </a:r>
          </a:p>
        </p:txBody>
      </p:sp>
    </p:spTree>
    <p:extLst>
      <p:ext uri="{BB962C8B-B14F-4D97-AF65-F5344CB8AC3E}">
        <p14:creationId xmlns:p14="http://schemas.microsoft.com/office/powerpoint/2010/main" val="1989092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91884"/>
            <a:ext cx="9144000" cy="574346"/>
          </a:xfrm>
          <a:prstGeom prst="rect">
            <a:avLst/>
          </a:prstGeom>
          <a:solidFill>
            <a:srgbClr val="2A6A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69715" y="6335678"/>
            <a:ext cx="420906" cy="481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vantGarde Medium"/>
          <a:ea typeface="+mj-ea"/>
          <a:cs typeface="AvantGarde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em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10" Type="http://schemas.openxmlformats.org/officeDocument/2006/relationships/image" Target="../media/image61.emf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60.png"/><Relationship Id="rId4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BioChalmers/GECKO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AE448-C2F2-41FE-ABC2-8487055D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74" y="3295854"/>
            <a:ext cx="3655248" cy="16308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0F0437-11B1-41C3-B391-657F9AFD5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849" y="1671594"/>
            <a:ext cx="7930299" cy="1821795"/>
          </a:xfrm>
        </p:spPr>
        <p:txBody>
          <a:bodyPr/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Enzyme-Constrained GEMs of microbial and human metabolism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3813327-6AC4-7A45-84A3-3C853513E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16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1878" y="4333189"/>
            <a:ext cx="3787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100 ATP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+ 100 ETH + 100 CO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580283" y="4414600"/>
            <a:ext cx="512892" cy="25404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39500" y="4848002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89728" y="4848002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6590" y="4299317"/>
            <a:ext cx="140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50 GLU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00800" y="4837177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73275" y="4837177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09070" y="5195063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81545" y="5195063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21036" y="4844234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93511" y="4844234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29306" y="5202120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01781" y="5202120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5899" y="5253727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~120 mg of protein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844" y="4300831"/>
            <a:ext cx="161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Catalytic efficiency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(Low enzyme)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18729" y="4173684"/>
            <a:ext cx="8280920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476215" y="2621412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36263" y="2629569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476215" y="2991508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846311" y="2992460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31992" y="2067668"/>
            <a:ext cx="2687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100 ATP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+ 30 CO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09209" y="2094449"/>
            <a:ext cx="187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 GLU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+ 30 O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93680" y="2578617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25899" y="3373100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~240 mg of protein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8647" y="1913780"/>
            <a:ext cx="1603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Metabolic efficiency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(low substrate)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4782957" y="2141320"/>
            <a:ext cx="512892" cy="25404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2" descr="http://cdn2.hubspot.net/hub/202647/file-680771912-jpg/images/runn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9"/>
          <a:stretch/>
        </p:blipFill>
        <p:spPr bwMode="auto">
          <a:xfrm>
            <a:off x="6309734" y="2529673"/>
            <a:ext cx="1940454" cy="127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projectswole.com/wp-content/uploads/2015/03/Sprinting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683" y="4853580"/>
            <a:ext cx="1978120" cy="129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/>
          <p:cNvSpPr/>
          <p:nvPr/>
        </p:nvSpPr>
        <p:spPr>
          <a:xfrm>
            <a:off x="5191860" y="2647009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56775" y="4834348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65045" y="5192234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6041" y="2529673"/>
            <a:ext cx="236143" cy="625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039403" y="4712036"/>
            <a:ext cx="236143" cy="625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369091"/>
            <a:ext cx="8229600" cy="58029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Reproducing the Crabtree effect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7C9DDAB-976E-3545-86E5-3B494634564E}"/>
              </a:ext>
            </a:extLst>
          </p:cNvPr>
          <p:cNvSpPr txBox="1">
            <a:spLocks/>
          </p:cNvSpPr>
          <p:nvPr/>
        </p:nvSpPr>
        <p:spPr>
          <a:xfrm>
            <a:off x="90436" y="299245"/>
            <a:ext cx="8309986" cy="8120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enzymes into account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52417" y="2719059"/>
            <a:ext cx="5240610" cy="812033"/>
          </a:xfrm>
        </p:spPr>
        <p:txBody>
          <a:bodyPr/>
          <a:lstStyle/>
          <a:p>
            <a:pPr algn="l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 into Genome-Scale</a:t>
            </a:r>
            <a:endParaRPr lang="en-US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94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09611DE-6C85-824D-9802-2982A3B0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6" y="27234"/>
            <a:ext cx="5462586" cy="624974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BA784DB-D88D-8C44-860A-C60D379DA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823" y="3333271"/>
            <a:ext cx="2551094" cy="42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3F1FCA1-515B-D840-AB65-FA7047E422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4" t="868" b="1027"/>
          <a:stretch/>
        </p:blipFill>
        <p:spPr>
          <a:xfrm>
            <a:off x="7421413" y="3184802"/>
            <a:ext cx="1447636" cy="1234073"/>
          </a:xfrm>
          <a:prstGeom prst="rect">
            <a:avLst/>
          </a:prstGeom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F61E453-76EB-9A4A-B4BE-3F96CE629AA3}"/>
              </a:ext>
            </a:extLst>
          </p:cNvPr>
          <p:cNvSpPr txBox="1">
            <a:spLocks/>
          </p:cNvSpPr>
          <p:nvPr/>
        </p:nvSpPr>
        <p:spPr>
          <a:xfrm>
            <a:off x="147778" y="2631643"/>
            <a:ext cx="1604211" cy="3761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data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27A2EF5-944D-9A43-8637-A8DDB05D6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31" y="1223837"/>
            <a:ext cx="1450631" cy="1266506"/>
          </a:xfrm>
          <a:prstGeom prst="rect">
            <a:avLst/>
          </a:prstGeom>
        </p:spPr>
      </p:pic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3486CCE3-9617-CA49-9C53-B15F22D89340}"/>
              </a:ext>
            </a:extLst>
          </p:cNvPr>
          <p:cNvSpPr txBox="1">
            <a:spLocks/>
          </p:cNvSpPr>
          <p:nvPr/>
        </p:nvSpPr>
        <p:spPr>
          <a:xfrm>
            <a:off x="147778" y="816150"/>
            <a:ext cx="1604211" cy="6782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Metabolic model (GEM)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8997BEE-9CA3-AE48-828E-35E9270B31C7}"/>
              </a:ext>
            </a:extLst>
          </p:cNvPr>
          <p:cNvSpPr/>
          <p:nvPr/>
        </p:nvSpPr>
        <p:spPr>
          <a:xfrm>
            <a:off x="7374550" y="2338190"/>
            <a:ext cx="1540043" cy="2114554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BC3C9574-2C5E-5A4B-A6CE-CB244DEF7B24}"/>
              </a:ext>
            </a:extLst>
          </p:cNvPr>
          <p:cNvSpPr txBox="1">
            <a:spLocks/>
          </p:cNvSpPr>
          <p:nvPr/>
        </p:nvSpPr>
        <p:spPr>
          <a:xfrm>
            <a:off x="7356559" y="2360510"/>
            <a:ext cx="1604211" cy="9252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Enzyme-constrained model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26F8D2D-D1CC-F742-A31F-CB29AECF56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>
            <a:off x="5951246" y="3370587"/>
            <a:ext cx="1138210" cy="487038"/>
          </a:xfrm>
          <a:prstGeom prst="rect">
            <a:avLst/>
          </a:prstGeom>
        </p:spPr>
      </p:pic>
      <p:sp>
        <p:nvSpPr>
          <p:cNvPr id="78" name="Down Arrow 77">
            <a:extLst>
              <a:ext uri="{FF2B5EF4-FFF2-40B4-BE49-F238E27FC236}">
                <a16:creationId xmlns:a16="http://schemas.microsoft.com/office/drawing/2014/main" id="{05FA7872-5B28-DD40-AA57-A50A25FD8966}"/>
              </a:ext>
            </a:extLst>
          </p:cNvPr>
          <p:cNvSpPr/>
          <p:nvPr/>
        </p:nvSpPr>
        <p:spPr>
          <a:xfrm rot="16200000">
            <a:off x="1763937" y="1400062"/>
            <a:ext cx="438538" cy="55478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9425BD68-7A0C-024C-B8CB-8646F473BE22}"/>
              </a:ext>
            </a:extLst>
          </p:cNvPr>
          <p:cNvSpPr/>
          <p:nvPr/>
        </p:nvSpPr>
        <p:spPr>
          <a:xfrm>
            <a:off x="165769" y="793830"/>
            <a:ext cx="1540043" cy="1683269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D5C0F2C-8FA9-9547-8CC2-62661F949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393" y="2920267"/>
            <a:ext cx="1327265" cy="151033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1BE03CB-9CD0-6E4F-B950-DFB6876C82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634136" y="4185192"/>
            <a:ext cx="1072273" cy="35306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DEAEC93-19F8-084C-809E-5A90ECE02A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5574865" y="5223448"/>
            <a:ext cx="1138210" cy="48703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3053B85-F38D-1840-B24A-F0793B7C60E0}"/>
              </a:ext>
            </a:extLst>
          </p:cNvPr>
          <p:cNvSpPr/>
          <p:nvPr/>
        </p:nvSpPr>
        <p:spPr>
          <a:xfrm>
            <a:off x="6366581" y="3372375"/>
            <a:ext cx="720815" cy="455001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Down Arrow 83">
            <a:extLst>
              <a:ext uri="{FF2B5EF4-FFF2-40B4-BE49-F238E27FC236}">
                <a16:creationId xmlns:a16="http://schemas.microsoft.com/office/drawing/2014/main" id="{5197677E-8742-7B42-8910-606FCCAE6BB4}"/>
              </a:ext>
            </a:extLst>
          </p:cNvPr>
          <p:cNvSpPr/>
          <p:nvPr/>
        </p:nvSpPr>
        <p:spPr>
          <a:xfrm rot="16200000">
            <a:off x="7223587" y="3114066"/>
            <a:ext cx="438538" cy="559695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C0126BC2-B14B-4C46-9F89-071B73810ACE}"/>
              </a:ext>
            </a:extLst>
          </p:cNvPr>
          <p:cNvSpPr txBox="1">
            <a:spLocks/>
          </p:cNvSpPr>
          <p:nvPr/>
        </p:nvSpPr>
        <p:spPr>
          <a:xfrm>
            <a:off x="2983755" y="3425832"/>
            <a:ext cx="251143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6E80C98A-A318-474C-9A98-951910B5BBA4}"/>
              </a:ext>
            </a:extLst>
          </p:cNvPr>
          <p:cNvSpPr txBox="1">
            <a:spLocks/>
          </p:cNvSpPr>
          <p:nvPr/>
        </p:nvSpPr>
        <p:spPr>
          <a:xfrm>
            <a:off x="6038663" y="3432759"/>
            <a:ext cx="251143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722D73F-6FCC-F14D-8061-ECF5FB4D63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586997" y="4192810"/>
            <a:ext cx="1072273" cy="3530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DBFB43B-6DE3-3A46-92EF-EAD9054880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5574865" y="2488055"/>
            <a:ext cx="1138210" cy="4870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7AC5F6F-B693-2D44-A71C-C404D8D773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221"/>
          <a:stretch/>
        </p:blipFill>
        <p:spPr>
          <a:xfrm rot="8747231">
            <a:off x="1990745" y="5443486"/>
            <a:ext cx="1072273" cy="30991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56D125C-6861-EC4D-8913-080E444739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185" b="72230"/>
          <a:stretch/>
        </p:blipFill>
        <p:spPr>
          <a:xfrm rot="5400000">
            <a:off x="2874104" y="4884688"/>
            <a:ext cx="445453" cy="487038"/>
          </a:xfrm>
          <a:prstGeom prst="ellipse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F1EA5A6-1978-C64C-A311-80FD0A0D54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221"/>
          <a:stretch/>
        </p:blipFill>
        <p:spPr>
          <a:xfrm>
            <a:off x="3366638" y="4934002"/>
            <a:ext cx="1072273" cy="30991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5140A81-0883-0E42-A893-14032173F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4113325" y="5259588"/>
            <a:ext cx="1138210" cy="48703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1E18AA7-27DF-634B-937A-AC93CA6832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2538587" y="2557963"/>
            <a:ext cx="1138210" cy="4870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3BFCF1B-F3F8-0849-B5FF-B157ECA2FD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00" r="3376" b="72230"/>
          <a:stretch/>
        </p:blipFill>
        <p:spPr>
          <a:xfrm>
            <a:off x="2108200" y="2236811"/>
            <a:ext cx="709428" cy="48703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2C985D3-5A52-2245-AB7A-271C75BFCF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501" r="29655"/>
          <a:stretch/>
        </p:blipFill>
        <p:spPr>
          <a:xfrm>
            <a:off x="3299668" y="1727199"/>
            <a:ext cx="933666" cy="6720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209F793-A3BB-1A4B-BE04-C70AE72E5C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298" b="12220"/>
          <a:stretch/>
        </p:blipFill>
        <p:spPr>
          <a:xfrm rot="1940065">
            <a:off x="4950491" y="1889711"/>
            <a:ext cx="1072273" cy="25590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2A00A7B-F1B6-7843-9C50-96FFD44258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00" r="3376" b="72230"/>
          <a:stretch/>
        </p:blipFill>
        <p:spPr>
          <a:xfrm>
            <a:off x="5035762" y="4884688"/>
            <a:ext cx="709428" cy="487038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5B9711C9-DA6E-874D-9D0F-E4D554A12229}"/>
              </a:ext>
            </a:extLst>
          </p:cNvPr>
          <p:cNvSpPr/>
          <p:nvPr/>
        </p:nvSpPr>
        <p:spPr>
          <a:xfrm>
            <a:off x="3336176" y="3882163"/>
            <a:ext cx="3356244" cy="2178381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351B630-0CAD-3E46-A320-653AFB4488F1}"/>
              </a:ext>
            </a:extLst>
          </p:cNvPr>
          <p:cNvSpPr/>
          <p:nvPr/>
        </p:nvSpPr>
        <p:spPr>
          <a:xfrm>
            <a:off x="1990448" y="2090074"/>
            <a:ext cx="911664" cy="226425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51A1B9F-98AE-EB48-B775-E02582D5FDA6}"/>
              </a:ext>
            </a:extLst>
          </p:cNvPr>
          <p:cNvSpPr/>
          <p:nvPr/>
        </p:nvSpPr>
        <p:spPr>
          <a:xfrm>
            <a:off x="2061663" y="4901837"/>
            <a:ext cx="1298816" cy="1041169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C3AF2CB-02BF-D74B-B843-1F15F46AC514}"/>
              </a:ext>
            </a:extLst>
          </p:cNvPr>
          <p:cNvSpPr/>
          <p:nvPr/>
        </p:nvSpPr>
        <p:spPr>
          <a:xfrm>
            <a:off x="2963381" y="3828611"/>
            <a:ext cx="413421" cy="1041169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Down Arrow 101">
            <a:extLst>
              <a:ext uri="{FF2B5EF4-FFF2-40B4-BE49-F238E27FC236}">
                <a16:creationId xmlns:a16="http://schemas.microsoft.com/office/drawing/2014/main" id="{D61F9AE3-539C-0C45-83F6-FA2807429B43}"/>
              </a:ext>
            </a:extLst>
          </p:cNvPr>
          <p:cNvSpPr/>
          <p:nvPr/>
        </p:nvSpPr>
        <p:spPr>
          <a:xfrm rot="16200000">
            <a:off x="1773771" y="5020079"/>
            <a:ext cx="438538" cy="538240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540E9CA-95C9-D342-9C93-892275DAF2D8}"/>
              </a:ext>
            </a:extLst>
          </p:cNvPr>
          <p:cNvSpPr/>
          <p:nvPr/>
        </p:nvSpPr>
        <p:spPr>
          <a:xfrm>
            <a:off x="2919609" y="1710720"/>
            <a:ext cx="3854887" cy="16512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D05F209-A543-3740-B5D5-E1D6203AE7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638" y="2913523"/>
            <a:ext cx="2533813" cy="878019"/>
          </a:xfrm>
          <a:prstGeom prst="rect">
            <a:avLst/>
          </a:prstGeom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D8BF2B80-5C1D-3A4A-9FFE-6D442DA446F5}"/>
              </a:ext>
            </a:extLst>
          </p:cNvPr>
          <p:cNvSpPr txBox="1">
            <a:spLocks/>
          </p:cNvSpPr>
          <p:nvPr/>
        </p:nvSpPr>
        <p:spPr>
          <a:xfrm>
            <a:off x="3470197" y="3626721"/>
            <a:ext cx="2196311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Flux: v [mmol/gDWh]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F8E2A7E6-FAE9-7F4F-A4AE-788B42D00B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1970" y="1769052"/>
            <a:ext cx="1402455" cy="1137656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BD68E188-03A2-7441-A351-AC38C36DBE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358" y="1870467"/>
            <a:ext cx="1072273" cy="353066"/>
          </a:xfrm>
          <a:prstGeom prst="rect">
            <a:avLst/>
          </a:prstGeom>
        </p:spPr>
      </p:pic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E5FAFCB5-44DD-7548-B706-24F2A00C75CE}"/>
              </a:ext>
            </a:extLst>
          </p:cNvPr>
          <p:cNvSpPr txBox="1">
            <a:spLocks/>
          </p:cNvSpPr>
          <p:nvPr/>
        </p:nvSpPr>
        <p:spPr>
          <a:xfrm>
            <a:off x="2006586" y="4410327"/>
            <a:ext cx="5071726" cy="404295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stoichiometry:    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+ </a:t>
            </a:r>
            <a:r>
              <a:rPr lang="en-US" sz="2000" dirty="0">
                <a:solidFill>
                  <a:srgbClr val="00A5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1/k</a:t>
            </a:r>
            <a:r>
              <a:rPr lang="en-US" sz="2000" baseline="-25000" dirty="0">
                <a:solidFill>
                  <a:srgbClr val="00A5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→ B </a:t>
            </a: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1A42F611-593E-5149-B4DF-9F3A3E5AD115}"/>
              </a:ext>
            </a:extLst>
          </p:cNvPr>
          <p:cNvSpPr txBox="1">
            <a:spLocks/>
          </p:cNvSpPr>
          <p:nvPr/>
        </p:nvSpPr>
        <p:spPr>
          <a:xfrm>
            <a:off x="1985251" y="5102527"/>
            <a:ext cx="5093062" cy="43442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 balance for E:     </a:t>
            </a:r>
            <a:r>
              <a:rPr lang="en-US" sz="2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 ≤ k</a:t>
            </a:r>
            <a:r>
              <a:rPr lang="en-US" sz="2800" baseline="-250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</a:t>
            </a:r>
            <a:r>
              <a:rPr lang="en-US" sz="20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lang="en-US" sz="20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[E]</a:t>
            </a:r>
          </a:p>
        </p:txBody>
      </p: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50A8D0DB-BEC6-9D45-B8F4-F48F330F1350}"/>
              </a:ext>
            </a:extLst>
          </p:cNvPr>
          <p:cNvSpPr txBox="1">
            <a:spLocks/>
          </p:cNvSpPr>
          <p:nvPr/>
        </p:nvSpPr>
        <p:spPr>
          <a:xfrm>
            <a:off x="4622507" y="2171703"/>
            <a:ext cx="251143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DF5B5025-640B-384C-865B-FFACBC15E4D5}"/>
              </a:ext>
            </a:extLst>
          </p:cNvPr>
          <p:cNvSpPr txBox="1">
            <a:spLocks/>
          </p:cNvSpPr>
          <p:nvPr/>
        </p:nvSpPr>
        <p:spPr>
          <a:xfrm>
            <a:off x="2249457" y="2152940"/>
            <a:ext cx="1789564" cy="1003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usage: e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[mmol/gDW]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≤ [E]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112" name="Down Arrow 111">
            <a:extLst>
              <a:ext uri="{FF2B5EF4-FFF2-40B4-BE49-F238E27FC236}">
                <a16:creationId xmlns:a16="http://schemas.microsoft.com/office/drawing/2014/main" id="{BA2DE44D-45E9-504E-A1AD-3E51B05799AE}"/>
              </a:ext>
            </a:extLst>
          </p:cNvPr>
          <p:cNvSpPr/>
          <p:nvPr/>
        </p:nvSpPr>
        <p:spPr>
          <a:xfrm rot="16200000">
            <a:off x="1770158" y="3264504"/>
            <a:ext cx="438538" cy="531014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5248EC01-D6EC-5849-B25D-2CA871D05AC7}"/>
              </a:ext>
            </a:extLst>
          </p:cNvPr>
          <p:cNvSpPr txBox="1">
            <a:spLocks/>
          </p:cNvSpPr>
          <p:nvPr/>
        </p:nvSpPr>
        <p:spPr>
          <a:xfrm>
            <a:off x="161538" y="4469709"/>
            <a:ext cx="1604211" cy="6782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Proteomics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(optional)</a:t>
            </a:r>
          </a:p>
        </p:txBody>
      </p:sp>
      <p:pic>
        <p:nvPicPr>
          <p:cNvPr id="114" name="Picture 4" descr="http://www.mrc-lmb.cam.ac.uk/genomes/madanm/pres/swiss2_files/sprot1.gif">
            <a:extLst>
              <a:ext uri="{FF2B5EF4-FFF2-40B4-BE49-F238E27FC236}">
                <a16:creationId xmlns:a16="http://schemas.microsoft.com/office/drawing/2014/main" id="{36A1AE23-D766-E24F-9865-E2B4AA48F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88" y="3389216"/>
            <a:ext cx="732184" cy="41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0FA7534-D5E7-404D-BFF2-440F5D7A88C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870" t="8744" r="4766" b="8738"/>
          <a:stretch/>
        </p:blipFill>
        <p:spPr>
          <a:xfrm>
            <a:off x="957573" y="3337852"/>
            <a:ext cx="736600" cy="54292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7D5191C-0628-A342-A120-1A4A67189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4488" y="3891843"/>
            <a:ext cx="1106170" cy="284268"/>
          </a:xfrm>
          <a:prstGeom prst="rect">
            <a:avLst/>
          </a:prstGeom>
          <a:ln w="28575">
            <a:noFill/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ABBF289-80EF-464E-90B1-53BC4DCADF1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16024" b="1405"/>
          <a:stretch/>
        </p:blipFill>
        <p:spPr>
          <a:xfrm>
            <a:off x="371466" y="3067886"/>
            <a:ext cx="1106170" cy="240446"/>
          </a:xfrm>
          <a:prstGeom prst="rect">
            <a:avLst/>
          </a:prstGeom>
        </p:spPr>
      </p:pic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0ABF10F2-FE72-AA47-8B8C-2B62D3E313BD}"/>
              </a:ext>
            </a:extLst>
          </p:cNvPr>
          <p:cNvSpPr/>
          <p:nvPr/>
        </p:nvSpPr>
        <p:spPr>
          <a:xfrm>
            <a:off x="183877" y="2611072"/>
            <a:ext cx="1540043" cy="1695155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D2DDDBB6-9BD8-674E-B211-EDB139511BA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753" t="2436" r="5278" b="3607"/>
          <a:stretch/>
        </p:blipFill>
        <p:spPr>
          <a:xfrm>
            <a:off x="179529" y="5020574"/>
            <a:ext cx="1540043" cy="1123051"/>
          </a:xfrm>
          <a:prstGeom prst="rect">
            <a:avLst/>
          </a:prstGeom>
        </p:spPr>
      </p:pic>
      <p:sp>
        <p:nvSpPr>
          <p:cNvPr id="120" name="Isosceles Triangle 1">
            <a:extLst>
              <a:ext uri="{FF2B5EF4-FFF2-40B4-BE49-F238E27FC236}">
                <a16:creationId xmlns:a16="http://schemas.microsoft.com/office/drawing/2014/main" id="{A3617AF5-69DD-654E-BC91-CD61E8644350}"/>
              </a:ext>
            </a:extLst>
          </p:cNvPr>
          <p:cNvSpPr/>
          <p:nvPr/>
        </p:nvSpPr>
        <p:spPr>
          <a:xfrm rot="20772765">
            <a:off x="1590393" y="5895025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63">
            <a:extLst>
              <a:ext uri="{FF2B5EF4-FFF2-40B4-BE49-F238E27FC236}">
                <a16:creationId xmlns:a16="http://schemas.microsoft.com/office/drawing/2014/main" id="{7464A6AE-8A9C-064B-900A-6F8E5D6395F3}"/>
              </a:ext>
            </a:extLst>
          </p:cNvPr>
          <p:cNvSpPr/>
          <p:nvPr/>
        </p:nvSpPr>
        <p:spPr>
          <a:xfrm rot="953157">
            <a:off x="1513408" y="5970001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64">
            <a:extLst>
              <a:ext uri="{FF2B5EF4-FFF2-40B4-BE49-F238E27FC236}">
                <a16:creationId xmlns:a16="http://schemas.microsoft.com/office/drawing/2014/main" id="{E7EBBCE4-A66E-654E-A03C-3DA9DC6F4EFD}"/>
              </a:ext>
            </a:extLst>
          </p:cNvPr>
          <p:cNvSpPr/>
          <p:nvPr/>
        </p:nvSpPr>
        <p:spPr>
          <a:xfrm rot="827235" flipH="1">
            <a:off x="143060" y="5939804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65">
            <a:extLst>
              <a:ext uri="{FF2B5EF4-FFF2-40B4-BE49-F238E27FC236}">
                <a16:creationId xmlns:a16="http://schemas.microsoft.com/office/drawing/2014/main" id="{80310263-7683-6048-A742-CEB7670F16B6}"/>
              </a:ext>
            </a:extLst>
          </p:cNvPr>
          <p:cNvSpPr/>
          <p:nvPr/>
        </p:nvSpPr>
        <p:spPr>
          <a:xfrm rot="20646843" flipH="1">
            <a:off x="157754" y="5974957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D819AEE1-E9FE-1844-8B0C-23E0486F0733}"/>
              </a:ext>
            </a:extLst>
          </p:cNvPr>
          <p:cNvSpPr/>
          <p:nvPr/>
        </p:nvSpPr>
        <p:spPr>
          <a:xfrm>
            <a:off x="179529" y="4447389"/>
            <a:ext cx="1540043" cy="1696236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3954C2-1EA9-6542-AC34-1406EF4146FA}"/>
              </a:ext>
            </a:extLst>
          </p:cNvPr>
          <p:cNvSpPr txBox="1"/>
          <p:nvPr/>
        </p:nvSpPr>
        <p:spPr>
          <a:xfrm>
            <a:off x="90434" y="6351698"/>
            <a:ext cx="684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Sánchez, B. J., Zhang, C., Nilsson, A., </a:t>
            </a:r>
            <a:r>
              <a:rPr lang="en-US" sz="1200" dirty="0" err="1">
                <a:solidFill>
                  <a:schemeClr val="bg1"/>
                </a:solidFill>
              </a:rPr>
              <a:t>Lahtvee</a:t>
            </a:r>
            <a:r>
              <a:rPr lang="en-US" sz="1200" dirty="0">
                <a:solidFill>
                  <a:schemeClr val="bg1"/>
                </a:solidFill>
              </a:rPr>
              <a:t>, P., </a:t>
            </a:r>
            <a:r>
              <a:rPr lang="en-US" sz="1200" dirty="0" err="1">
                <a:solidFill>
                  <a:schemeClr val="bg1"/>
                </a:solidFill>
              </a:rPr>
              <a:t>Kerkhoven</a:t>
            </a:r>
            <a:r>
              <a:rPr lang="en-US" sz="1200" dirty="0">
                <a:solidFill>
                  <a:schemeClr val="bg1"/>
                </a:solidFill>
              </a:rPr>
              <a:t>, E. J., &amp; Nielsen, J. (2017). </a:t>
            </a:r>
            <a:r>
              <a:rPr lang="en-US" sz="1200" i="1" dirty="0">
                <a:solidFill>
                  <a:schemeClr val="bg1"/>
                </a:solidFill>
              </a:rPr>
              <a:t>Molecular Systems Biology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13</a:t>
            </a:r>
            <a:r>
              <a:rPr lang="en-US" sz="1200" dirty="0">
                <a:solidFill>
                  <a:schemeClr val="bg1"/>
                </a:solidFill>
              </a:rPr>
              <a:t>(8), 935.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/10.15252/msb.20167411</a:t>
            </a:r>
          </a:p>
        </p:txBody>
      </p:sp>
    </p:spTree>
    <p:extLst>
      <p:ext uri="{BB962C8B-B14F-4D97-AF65-F5344CB8AC3E}">
        <p14:creationId xmlns:p14="http://schemas.microsoft.com/office/powerpoint/2010/main" val="28702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5" grpId="0" animBg="1"/>
      <p:bldP spid="76" grpId="0"/>
      <p:bldP spid="78" grpId="0" animBg="1"/>
      <p:bldP spid="79" grpId="0" animBg="1"/>
      <p:bldP spid="83" grpId="0" animBg="1"/>
      <p:bldP spid="84" grpId="0" animBg="1"/>
      <p:bldP spid="85" grpId="0"/>
      <p:bldP spid="86" grpId="0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/>
      <p:bldP spid="108" grpId="0"/>
      <p:bldP spid="109" grpId="0"/>
      <p:bldP spid="110" grpId="0"/>
      <p:bldP spid="111" grpId="0"/>
      <p:bldP spid="112" grpId="0" animBg="1"/>
      <p:bldP spid="113" grpId="0"/>
      <p:bldP spid="118" grpId="0" animBg="1"/>
      <p:bldP spid="1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sosceles Triangle 1">
            <a:extLst>
              <a:ext uri="{FF2B5EF4-FFF2-40B4-BE49-F238E27FC236}">
                <a16:creationId xmlns:a16="http://schemas.microsoft.com/office/drawing/2014/main" id="{A3617AF5-69DD-654E-BC91-CD61E8644350}"/>
              </a:ext>
            </a:extLst>
          </p:cNvPr>
          <p:cNvSpPr/>
          <p:nvPr/>
        </p:nvSpPr>
        <p:spPr>
          <a:xfrm rot="20772765">
            <a:off x="1590393" y="5895025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63">
            <a:extLst>
              <a:ext uri="{FF2B5EF4-FFF2-40B4-BE49-F238E27FC236}">
                <a16:creationId xmlns:a16="http://schemas.microsoft.com/office/drawing/2014/main" id="{7464A6AE-8A9C-064B-900A-6F8E5D6395F3}"/>
              </a:ext>
            </a:extLst>
          </p:cNvPr>
          <p:cNvSpPr/>
          <p:nvPr/>
        </p:nvSpPr>
        <p:spPr>
          <a:xfrm rot="953157">
            <a:off x="1513408" y="5970001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64">
            <a:extLst>
              <a:ext uri="{FF2B5EF4-FFF2-40B4-BE49-F238E27FC236}">
                <a16:creationId xmlns:a16="http://schemas.microsoft.com/office/drawing/2014/main" id="{E7EBBCE4-A66E-654E-A03C-3DA9DC6F4EFD}"/>
              </a:ext>
            </a:extLst>
          </p:cNvPr>
          <p:cNvSpPr/>
          <p:nvPr/>
        </p:nvSpPr>
        <p:spPr>
          <a:xfrm rot="827235" flipH="1">
            <a:off x="143060" y="5939804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65">
            <a:extLst>
              <a:ext uri="{FF2B5EF4-FFF2-40B4-BE49-F238E27FC236}">
                <a16:creationId xmlns:a16="http://schemas.microsoft.com/office/drawing/2014/main" id="{80310263-7683-6048-A742-CEB7670F16B6}"/>
              </a:ext>
            </a:extLst>
          </p:cNvPr>
          <p:cNvSpPr/>
          <p:nvPr/>
        </p:nvSpPr>
        <p:spPr>
          <a:xfrm rot="20646843" flipH="1">
            <a:off x="157754" y="5974957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357CCB8-4E1C-314D-A754-3AF391BD9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9" y="1567349"/>
            <a:ext cx="4116099" cy="39237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E024D55-572A-814A-B4EE-D62A7A3DD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61" y="1990885"/>
            <a:ext cx="3307419" cy="287623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6E2B9E57-1A3F-AA4E-A151-7BD8A473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simple mathematical framework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sosceles Triangle 1">
            <a:extLst>
              <a:ext uri="{FF2B5EF4-FFF2-40B4-BE49-F238E27FC236}">
                <a16:creationId xmlns:a16="http://schemas.microsoft.com/office/drawing/2014/main" id="{A3617AF5-69DD-654E-BC91-CD61E8644350}"/>
              </a:ext>
            </a:extLst>
          </p:cNvPr>
          <p:cNvSpPr/>
          <p:nvPr/>
        </p:nvSpPr>
        <p:spPr>
          <a:xfrm rot="20772765">
            <a:off x="1590393" y="5895025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63">
            <a:extLst>
              <a:ext uri="{FF2B5EF4-FFF2-40B4-BE49-F238E27FC236}">
                <a16:creationId xmlns:a16="http://schemas.microsoft.com/office/drawing/2014/main" id="{7464A6AE-8A9C-064B-900A-6F8E5D6395F3}"/>
              </a:ext>
            </a:extLst>
          </p:cNvPr>
          <p:cNvSpPr/>
          <p:nvPr/>
        </p:nvSpPr>
        <p:spPr>
          <a:xfrm rot="953157">
            <a:off x="1513408" y="5970001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64">
            <a:extLst>
              <a:ext uri="{FF2B5EF4-FFF2-40B4-BE49-F238E27FC236}">
                <a16:creationId xmlns:a16="http://schemas.microsoft.com/office/drawing/2014/main" id="{E7EBBCE4-A66E-654E-A03C-3DA9DC6F4EFD}"/>
              </a:ext>
            </a:extLst>
          </p:cNvPr>
          <p:cNvSpPr/>
          <p:nvPr/>
        </p:nvSpPr>
        <p:spPr>
          <a:xfrm rot="827235" flipH="1">
            <a:off x="143060" y="5939804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65">
            <a:extLst>
              <a:ext uri="{FF2B5EF4-FFF2-40B4-BE49-F238E27FC236}">
                <a16:creationId xmlns:a16="http://schemas.microsoft.com/office/drawing/2014/main" id="{80310263-7683-6048-A742-CEB7670F16B6}"/>
              </a:ext>
            </a:extLst>
          </p:cNvPr>
          <p:cNvSpPr/>
          <p:nvPr/>
        </p:nvSpPr>
        <p:spPr>
          <a:xfrm rot="20646843" flipH="1">
            <a:off x="157754" y="5974957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3DDAD-0C9B-0548-977E-EC1829CA5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4" y="1176650"/>
            <a:ext cx="8417859" cy="41352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C87530-7AF4-224B-9DE0-2BB1E083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 form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2B918-3FC7-D748-A972-521C4C2D7629}"/>
              </a:ext>
            </a:extLst>
          </p:cNvPr>
          <p:cNvSpPr/>
          <p:nvPr/>
        </p:nvSpPr>
        <p:spPr>
          <a:xfrm>
            <a:off x="424729" y="1111278"/>
            <a:ext cx="530012" cy="3544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24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452" y="1176234"/>
            <a:ext cx="2848335" cy="319929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ecYeast7: an improved model of </a:t>
            </a:r>
            <a:r>
              <a:rPr lang="en-US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S. cerevisiae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23" y="1176234"/>
            <a:ext cx="2378149" cy="334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271" y="2234968"/>
            <a:ext cx="2266181" cy="1228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66E5F7-9194-4F45-B0EB-7B4F0D2ED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296" y="4668078"/>
            <a:ext cx="2267277" cy="1426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7C5186-79C6-443D-ACE7-8C8EC1164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69" y="4646306"/>
            <a:ext cx="2272885" cy="1451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FA78DC-A671-4222-B5DA-5234006E1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823" y="4654255"/>
            <a:ext cx="2272292" cy="144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phenotype predictions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30628" y="1337610"/>
            <a:ext cx="3635764" cy="7899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Respiration/fermentation switch (in WT and knockout): chemostat simulations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9" y="2202882"/>
            <a:ext cx="3443537" cy="33674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182C-F0B0-774F-9744-28ACE5D67467}"/>
              </a:ext>
            </a:extLst>
          </p:cNvPr>
          <p:cNvGrpSpPr/>
          <p:nvPr/>
        </p:nvGrpSpPr>
        <p:grpSpPr>
          <a:xfrm>
            <a:off x="4572000" y="1628297"/>
            <a:ext cx="3922830" cy="3941989"/>
            <a:chOff x="18150839" y="13325595"/>
            <a:chExt cx="5497619" cy="55244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D4F490-89C2-274B-B34B-C40A01947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50839" y="13325595"/>
              <a:ext cx="5497619" cy="55244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BCDB8-E48D-904F-B7A4-0D2D2B49A73A}"/>
                </a:ext>
              </a:extLst>
            </p:cNvPr>
            <p:cNvSpPr/>
            <p:nvPr/>
          </p:nvSpPr>
          <p:spPr>
            <a:xfrm>
              <a:off x="18150839" y="13339021"/>
              <a:ext cx="5497619" cy="5497619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8639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97" y="346039"/>
            <a:ext cx="2327429" cy="23444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40" y="2752547"/>
            <a:ext cx="4210473" cy="3436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636" y="4284830"/>
            <a:ext cx="3569554" cy="910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94636" y="3966500"/>
            <a:ext cx="4649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[%] in predicting exchange fluxes: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7917" y="1136299"/>
            <a:ext cx="52182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Stress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S. cerevisiae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grown at 14 different stress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Glucose-limited aerobic chemostats @ 0.1 1/h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Proteomic data gathered for each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Created </a:t>
            </a: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condition-specific models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Integrating proteomics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87" y="3741383"/>
            <a:ext cx="2396841" cy="2410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576" y="3779938"/>
            <a:ext cx="2895000" cy="23846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6" y="2920922"/>
            <a:ext cx="2575813" cy="25469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323" y="1595416"/>
            <a:ext cx="5148431" cy="7971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9885" y="5524821"/>
            <a:ext cx="2902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Converging trend: Increased CCM and aminoacid degradation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62557" y="4361160"/>
            <a:ext cx="814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EB2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68972" y="4929710"/>
            <a:ext cx="814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F8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EtOH</a:t>
            </a:r>
            <a:endParaRPr lang="en-US" sz="1400" dirty="0">
              <a:solidFill>
                <a:srgbClr val="0F8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55216" y="3049150"/>
            <a:ext cx="814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3A54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  <a:endParaRPr lang="en-US" sz="1400" dirty="0">
              <a:solidFill>
                <a:srgbClr val="3A54A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6552" y="2560115"/>
            <a:ext cx="1849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General trends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89301" y="3456118"/>
            <a:ext cx="2779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Enzyme-specific trends</a:t>
            </a:r>
          </a:p>
        </p:txBody>
      </p:sp>
      <p:sp>
        <p:nvSpPr>
          <p:cNvPr id="26" name="Bent Arrow 25"/>
          <p:cNvSpPr/>
          <p:nvPr/>
        </p:nvSpPr>
        <p:spPr>
          <a:xfrm flipH="1" flipV="1">
            <a:off x="3062600" y="2348474"/>
            <a:ext cx="839449" cy="864205"/>
          </a:xfrm>
          <a:prstGeom prst="bentArrow">
            <a:avLst>
              <a:gd name="adj1" fmla="val 25040"/>
              <a:gd name="adj2" fmla="val 27777"/>
              <a:gd name="adj3" fmla="val 33245"/>
              <a:gd name="adj4" fmla="val 49583"/>
            </a:avLst>
          </a:prstGeom>
          <a:solidFill>
            <a:srgbClr val="E7F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A6AB2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592379" y="2454167"/>
            <a:ext cx="408121" cy="1043776"/>
          </a:xfrm>
          <a:prstGeom prst="downArrow">
            <a:avLst/>
          </a:prstGeom>
          <a:solidFill>
            <a:srgbClr val="E7F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5378" y="978807"/>
            <a:ext cx="8818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usage: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expressed in absolute terms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mmol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gDW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or as a fraction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78819" y="3702994"/>
            <a:ext cx="27236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B852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Increased usage</a:t>
            </a:r>
          </a:p>
          <a:p>
            <a:r>
              <a:rPr lang="en-US" sz="1200" dirty="0">
                <a:solidFill>
                  <a:srgbClr val="EB24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Heat: LYS21; HIS5; ERG8; ILV3</a:t>
            </a:r>
          </a:p>
          <a:p>
            <a:r>
              <a:rPr lang="en-US" sz="1200" dirty="0">
                <a:solidFill>
                  <a:srgbClr val="3A54A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Osmosis: NDI1; ARO3; CIT1; ILV</a:t>
            </a:r>
          </a:p>
          <a:p>
            <a:r>
              <a:rPr lang="en-US" sz="1200" dirty="0">
                <a:solidFill>
                  <a:srgbClr val="0F814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Ethanol: MLS1; PYK2; HIS5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78819" y="4659797"/>
            <a:ext cx="25944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5BB7C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Decreased usage</a:t>
            </a:r>
          </a:p>
          <a:p>
            <a:r>
              <a:rPr lang="en-US" sz="1200" dirty="0">
                <a:solidFill>
                  <a:srgbClr val="EB24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Heat: GLN4; ADE5,7; UGP1; APA1</a:t>
            </a:r>
          </a:p>
          <a:p>
            <a:r>
              <a:rPr lang="en-US" sz="1200" dirty="0">
                <a:solidFill>
                  <a:srgbClr val="3A54A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Osmosis: ADE5,7; ADE4; ADE2</a:t>
            </a:r>
          </a:p>
          <a:p>
            <a:r>
              <a:rPr lang="en-US" sz="1200" dirty="0">
                <a:solidFill>
                  <a:srgbClr val="0F814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Ethanol: UGP1 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enzyme usage under stress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16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/>
      <p:bldP spid="23" grpId="0"/>
      <p:bldP spid="24" grpId="0"/>
      <p:bldP spid="25" grpId="0"/>
      <p:bldP spid="26" grpId="0" animBg="1"/>
      <p:bldP spid="9" grpId="0" animBg="1"/>
      <p:bldP spid="20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82898D-0742-E74F-B367-62EB4339834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8"/>
          <a:stretch/>
        </p:blipFill>
        <p:spPr bwMode="auto">
          <a:xfrm>
            <a:off x="246784" y="601849"/>
            <a:ext cx="6909679" cy="56543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 for yeast, but what about other bugs?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C9D8329-3A0A-ED4B-8482-E37246D47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66" y="3412231"/>
            <a:ext cx="3186918" cy="28439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956DF64-13EC-6A48-AD63-287A63216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63" y="702463"/>
            <a:ext cx="3055377" cy="27265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9160D00-F987-3D48-9219-F8FBBBDEC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412" y="1720596"/>
            <a:ext cx="1559060" cy="3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4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27"/>
          <p:cNvSpPr txBox="1">
            <a:spLocks noChangeArrowheads="1"/>
          </p:cNvSpPr>
          <p:nvPr/>
        </p:nvSpPr>
        <p:spPr>
          <a:xfrm>
            <a:off x="277863" y="3702403"/>
            <a:ext cx="8122559" cy="22411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limitations: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metabolic reaction is limited by its corresponding enzyme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Enzymes have different catalytic activities → pathways will have different limitations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want to model them!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031" r="770" b="1342"/>
          <a:stretch/>
        </p:blipFill>
        <p:spPr>
          <a:xfrm>
            <a:off x="4687483" y="1099136"/>
            <a:ext cx="3881435" cy="2329864"/>
          </a:xfrm>
          <a:prstGeom prst="rect">
            <a:avLst/>
          </a:prstGeom>
          <a:ln>
            <a:noFill/>
          </a:ln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307133" y="1381473"/>
            <a:ext cx="4081733" cy="16951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Metabolism: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core of cellular function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Huge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constrained</a:t>
            </a:r>
          </a:p>
        </p:txBody>
      </p:sp>
    </p:spTree>
    <p:extLst>
      <p:ext uri="{BB962C8B-B14F-4D97-AF65-F5344CB8AC3E}">
        <p14:creationId xmlns:p14="http://schemas.microsoft.com/office/powerpoint/2010/main" val="108729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B13A94-278B-4B48-8793-27033D0D6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04" y="2606340"/>
            <a:ext cx="4967696" cy="3654609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 for yeast, but what about other bugs?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65532-0F70-EA4D-BF88-29A54CAB0F41}"/>
              </a:ext>
            </a:extLst>
          </p:cNvPr>
          <p:cNvSpPr/>
          <p:nvPr/>
        </p:nvSpPr>
        <p:spPr>
          <a:xfrm>
            <a:off x="90436" y="1190265"/>
            <a:ext cx="4584694" cy="2370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24000" tIns="108000" rIns="324000" rtlCol="0" anchor="ctr"/>
          <a:lstStyle/>
          <a:p>
            <a:pPr algn="just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Lessons from BRENDA</a:t>
            </a:r>
          </a:p>
          <a:p>
            <a:pPr algn="just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en-US" b="1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</a:t>
            </a:r>
            <a:r>
              <a:rPr lang="en-US" i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values are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heterogeneously available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show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extremely high variability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amongst organisms and metabolic contexts, limiting the applicability of the original method to other GEMs.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C68DE2-1277-0447-9666-2C1309C2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420" y="1530116"/>
            <a:ext cx="2189387" cy="4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5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798CD42-3762-4D49-A240-E2D7E5781B69}"/>
              </a:ext>
            </a:extLst>
          </p:cNvPr>
          <p:cNvGrpSpPr/>
          <p:nvPr/>
        </p:nvGrpSpPr>
        <p:grpSpPr>
          <a:xfrm>
            <a:off x="90436" y="1792150"/>
            <a:ext cx="8298062" cy="4441455"/>
            <a:chOff x="102360" y="1570411"/>
            <a:chExt cx="8298062" cy="44414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FB8258-5AD5-D347-9E0B-45D910788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60" y="1570411"/>
              <a:ext cx="8298062" cy="44414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7293AC-DEF9-FB4B-81F6-9F779254B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2622" y="3139285"/>
              <a:ext cx="3156781" cy="268207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274CD4-2AB1-EA4B-9609-B07C720F0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157" y="2285912"/>
              <a:ext cx="1591232" cy="1675214"/>
            </a:xfrm>
            <a:prstGeom prst="rect">
              <a:avLst/>
            </a:prstGeom>
          </p:spPr>
        </p:pic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A054B747-7956-F647-8D54-E5D75D908051}"/>
                </a:ext>
              </a:extLst>
            </p:cNvPr>
            <p:cNvSpPr/>
            <p:nvPr/>
          </p:nvSpPr>
          <p:spPr>
            <a:xfrm>
              <a:off x="838686" y="4309607"/>
              <a:ext cx="497133" cy="1030144"/>
            </a:xfrm>
            <a:prstGeom prst="bentArrow">
              <a:avLst/>
            </a:prstGeom>
            <a:gradFill flip="none" rotWithShape="1">
              <a:gsLst>
                <a:gs pos="0">
                  <a:srgbClr val="4472C4">
                    <a:lumMod val="40000"/>
                    <a:lumOff val="60000"/>
                  </a:srgbClr>
                </a:gs>
                <a:gs pos="46000">
                  <a:srgbClr val="4472C4">
                    <a:lumMod val="95000"/>
                    <a:lumOff val="5000"/>
                  </a:srgbClr>
                </a:gs>
                <a:gs pos="100000">
                  <a:srgbClr val="4472C4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6ED75EC8-4C6E-824A-97A7-0165B9F53199}"/>
                </a:ext>
              </a:extLst>
            </p:cNvPr>
            <p:cNvSpPr/>
            <p:nvPr/>
          </p:nvSpPr>
          <p:spPr>
            <a:xfrm>
              <a:off x="3863693" y="4244195"/>
              <a:ext cx="1027485" cy="369202"/>
            </a:xfrm>
            <a:prstGeom prst="rightArrow">
              <a:avLst/>
            </a:prstGeom>
            <a:gradFill flip="none" rotWithShape="1">
              <a:gsLst>
                <a:gs pos="0">
                  <a:srgbClr val="70AD47">
                    <a:lumMod val="75000"/>
                    <a:shade val="30000"/>
                    <a:satMod val="115000"/>
                  </a:srgbClr>
                </a:gs>
                <a:gs pos="50000">
                  <a:srgbClr val="70AD47">
                    <a:lumMod val="75000"/>
                    <a:shade val="67500"/>
                    <a:satMod val="115000"/>
                  </a:srgbClr>
                </a:gs>
                <a:gs pos="100000">
                  <a:srgbClr val="70AD47">
                    <a:lumMod val="75000"/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C2DD370C-9833-7B48-B7E0-CC71543433EB}"/>
                </a:ext>
              </a:extLst>
            </p:cNvPr>
            <p:cNvSpPr/>
            <p:nvPr/>
          </p:nvSpPr>
          <p:spPr>
            <a:xfrm rot="10800000">
              <a:off x="2523035" y="4709903"/>
              <a:ext cx="658060" cy="986287"/>
            </a:xfrm>
            <a:prstGeom prst="bentArrow">
              <a:avLst>
                <a:gd name="adj1" fmla="val 21375"/>
                <a:gd name="adj2" fmla="val 25000"/>
                <a:gd name="adj3" fmla="val 27417"/>
                <a:gd name="adj4" fmla="val 36500"/>
              </a:avLst>
            </a:prstGeom>
            <a:gradFill flip="none" rotWithShape="1">
              <a:gsLst>
                <a:gs pos="0">
                  <a:srgbClr val="ED7D31">
                    <a:lumMod val="40000"/>
                    <a:lumOff val="60000"/>
                  </a:srgbClr>
                </a:gs>
                <a:gs pos="46000">
                  <a:srgbClr val="ED7D31">
                    <a:lumMod val="95000"/>
                    <a:lumOff val="5000"/>
                  </a:srgbClr>
                </a:gs>
                <a:gs pos="100000">
                  <a:srgbClr val="ED7D31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030C240F-BF02-7546-B3F2-A90743D447A8}"/>
                </a:ext>
              </a:extLst>
            </p:cNvPr>
            <p:cNvSpPr/>
            <p:nvPr/>
          </p:nvSpPr>
          <p:spPr>
            <a:xfrm rot="5400000" flipV="1">
              <a:off x="2772052" y="3000562"/>
              <a:ext cx="882618" cy="722594"/>
            </a:xfrm>
            <a:prstGeom prst="bentArrow">
              <a:avLst/>
            </a:prstGeom>
            <a:gradFill flip="none" rotWithShape="1">
              <a:gsLst>
                <a:gs pos="0">
                  <a:srgbClr val="4472C4">
                    <a:lumMod val="40000"/>
                    <a:lumOff val="60000"/>
                  </a:srgbClr>
                </a:gs>
                <a:gs pos="46000">
                  <a:srgbClr val="4472C4">
                    <a:lumMod val="95000"/>
                    <a:lumOff val="5000"/>
                  </a:srgbClr>
                </a:gs>
                <a:gs pos="100000">
                  <a:srgbClr val="4472C4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BA552A11-C7B4-534A-A20C-9B04E5B05FFA}"/>
                </a:ext>
              </a:extLst>
            </p:cNvPr>
            <p:cNvSpPr/>
            <p:nvPr/>
          </p:nvSpPr>
          <p:spPr>
            <a:xfrm rot="5400000">
              <a:off x="1899691" y="2999804"/>
              <a:ext cx="882617" cy="724137"/>
            </a:xfrm>
            <a:prstGeom prst="bentArrow">
              <a:avLst/>
            </a:prstGeom>
            <a:gradFill flip="none" rotWithShape="1">
              <a:gsLst>
                <a:gs pos="0">
                  <a:srgbClr val="4472C4">
                    <a:lumMod val="40000"/>
                    <a:lumOff val="60000"/>
                  </a:srgbClr>
                </a:gs>
                <a:gs pos="46000">
                  <a:srgbClr val="4472C4">
                    <a:lumMod val="95000"/>
                    <a:lumOff val="5000"/>
                  </a:srgbClr>
                </a:gs>
                <a:gs pos="100000">
                  <a:srgbClr val="4472C4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B853CEC-C1BA-1C43-B288-466353333265}"/>
                </a:ext>
              </a:extLst>
            </p:cNvPr>
            <p:cNvSpPr/>
            <p:nvPr/>
          </p:nvSpPr>
          <p:spPr>
            <a:xfrm>
              <a:off x="824879" y="5282113"/>
              <a:ext cx="1698156" cy="4541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D6E44B-BB5D-E04A-9AD7-A58D5AA34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229" y="5297206"/>
              <a:ext cx="1621956" cy="398984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659E5855-551C-FF41-AD9C-B339DA54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forward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387850-CEFF-D942-854C-1193D2E78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6291" y="5469393"/>
            <a:ext cx="632807" cy="618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DDBFBD-7787-4E43-B7F5-27E6997B8F11}"/>
              </a:ext>
            </a:extLst>
          </p:cNvPr>
          <p:cNvSpPr txBox="1"/>
          <p:nvPr/>
        </p:nvSpPr>
        <p:spPr>
          <a:xfrm>
            <a:off x="4968462" y="1111278"/>
            <a:ext cx="3824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generation of functional and calibrated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any organism for which a GEM is available with minimal human intervention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9DA16-33D9-5145-A9AB-772816702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1794" y="1554684"/>
            <a:ext cx="851443" cy="2307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13E244-7375-B045-B102-86AEDE95A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7498" y="896804"/>
            <a:ext cx="1783939" cy="8833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32C15B-EC11-E048-AB31-9448BAE1F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7702" y="3925946"/>
            <a:ext cx="2895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2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AA3F5C-1906-9D4F-9D8C-EE2CB469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533048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collection of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2886A947-83B0-BA41-8DCC-7D9C654D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7" y="1111278"/>
            <a:ext cx="5816600" cy="4013200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C3D2F03-C243-BA48-B842-4189CAECBE25}"/>
              </a:ext>
            </a:extLst>
          </p:cNvPr>
          <p:cNvGrpSpPr/>
          <p:nvPr/>
        </p:nvGrpSpPr>
        <p:grpSpPr>
          <a:xfrm>
            <a:off x="1651823" y="2467895"/>
            <a:ext cx="545692" cy="1086465"/>
            <a:chOff x="1946788" y="2467895"/>
            <a:chExt cx="545692" cy="10864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19F0306-BFC6-D64E-8B85-48EC71D1BBAF}"/>
                </a:ext>
              </a:extLst>
            </p:cNvPr>
            <p:cNvSpPr/>
            <p:nvPr/>
          </p:nvSpPr>
          <p:spPr>
            <a:xfrm>
              <a:off x="1946789" y="3318386"/>
              <a:ext cx="545691" cy="23597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CBF1FD3-2756-1F4E-B287-6D1E0DA1C608}"/>
                </a:ext>
              </a:extLst>
            </p:cNvPr>
            <p:cNvSpPr/>
            <p:nvPr/>
          </p:nvSpPr>
          <p:spPr>
            <a:xfrm>
              <a:off x="1946788" y="2467895"/>
              <a:ext cx="545691" cy="23597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B7997F6-49F9-AA4C-88E4-27F8AA0A42A9}"/>
              </a:ext>
            </a:extLst>
          </p:cNvPr>
          <p:cNvGrpSpPr/>
          <p:nvPr/>
        </p:nvGrpSpPr>
        <p:grpSpPr>
          <a:xfrm>
            <a:off x="3360723" y="2453147"/>
            <a:ext cx="545692" cy="1086465"/>
            <a:chOff x="1946788" y="2467895"/>
            <a:chExt cx="545692" cy="1086465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D21E679-3462-DF4D-B4F7-C870939ADF45}"/>
                </a:ext>
              </a:extLst>
            </p:cNvPr>
            <p:cNvSpPr/>
            <p:nvPr/>
          </p:nvSpPr>
          <p:spPr>
            <a:xfrm>
              <a:off x="1946789" y="3318386"/>
              <a:ext cx="545691" cy="235974"/>
            </a:xfrm>
            <a:prstGeom prst="ellipse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EC81A0F-F528-1B47-8089-74AEC9496509}"/>
                </a:ext>
              </a:extLst>
            </p:cNvPr>
            <p:cNvSpPr/>
            <p:nvPr/>
          </p:nvSpPr>
          <p:spPr>
            <a:xfrm>
              <a:off x="1946788" y="2467895"/>
              <a:ext cx="545691" cy="235974"/>
            </a:xfrm>
            <a:prstGeom prst="ellipse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9916880-E132-6643-9CFD-5E49C8C20DF2}"/>
              </a:ext>
            </a:extLst>
          </p:cNvPr>
          <p:cNvSpPr txBox="1"/>
          <p:nvPr/>
        </p:nvSpPr>
        <p:spPr>
          <a:xfrm>
            <a:off x="6203314" y="2349319"/>
            <a:ext cx="2866945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Enzymes coverage varies due to differences in functional annotation. </a:t>
            </a:r>
          </a:p>
        </p:txBody>
      </p:sp>
    </p:spTree>
    <p:extLst>
      <p:ext uri="{BB962C8B-B14F-4D97-AF65-F5344CB8AC3E}">
        <p14:creationId xmlns:p14="http://schemas.microsoft.com/office/powerpoint/2010/main" val="191079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DFA34F9-D979-4149-B5B0-3A18CE2E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7" y="1358007"/>
            <a:ext cx="2108200" cy="1993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AA3F5C-1906-9D4F-9D8C-EE2CB469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586455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the solution space - FVA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D74DD6-B47C-8244-B741-66980B434403}"/>
              </a:ext>
            </a:extLst>
          </p:cNvPr>
          <p:cNvGrpSpPr/>
          <p:nvPr/>
        </p:nvGrpSpPr>
        <p:grpSpPr>
          <a:xfrm>
            <a:off x="1574717" y="2260174"/>
            <a:ext cx="595289" cy="50504"/>
            <a:chOff x="5954988" y="1534474"/>
            <a:chExt cx="595289" cy="5050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88586E4-0DA5-8A4F-9684-775E80490221}"/>
                </a:ext>
              </a:extLst>
            </p:cNvPr>
            <p:cNvSpPr/>
            <p:nvPr/>
          </p:nvSpPr>
          <p:spPr>
            <a:xfrm>
              <a:off x="6502583" y="1534474"/>
              <a:ext cx="47694" cy="47694"/>
            </a:xfrm>
            <a:prstGeom prst="ellipse">
              <a:avLst/>
            </a:prstGeom>
            <a:solidFill>
              <a:srgbClr val="2A6AB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A268498-326B-1043-BB92-B6479C80A7E2}"/>
                </a:ext>
              </a:extLst>
            </p:cNvPr>
            <p:cNvSpPr/>
            <p:nvPr/>
          </p:nvSpPr>
          <p:spPr>
            <a:xfrm>
              <a:off x="5954988" y="1537284"/>
              <a:ext cx="47694" cy="47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5829A31-CD1F-E84D-8350-C550292F1739}"/>
                </a:ext>
              </a:extLst>
            </p:cNvPr>
            <p:cNvCxnSpPr>
              <a:cxnSpLocks/>
              <a:endCxn id="78" idx="2"/>
            </p:cNvCxnSpPr>
            <p:nvPr/>
          </p:nvCxnSpPr>
          <p:spPr>
            <a:xfrm>
              <a:off x="6002682" y="1557878"/>
              <a:ext cx="499901" cy="4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5" name="Oval 164">
            <a:extLst>
              <a:ext uri="{FF2B5EF4-FFF2-40B4-BE49-F238E27FC236}">
                <a16:creationId xmlns:a16="http://schemas.microsoft.com/office/drawing/2014/main" id="{A7D3F030-E840-3C45-9136-AA3089C16FD7}"/>
              </a:ext>
            </a:extLst>
          </p:cNvPr>
          <p:cNvSpPr/>
          <p:nvPr/>
        </p:nvSpPr>
        <p:spPr>
          <a:xfrm>
            <a:off x="2380238" y="1487788"/>
            <a:ext cx="282753" cy="5174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76FD256-3623-8740-B392-02C404696D06}"/>
              </a:ext>
            </a:extLst>
          </p:cNvPr>
          <p:cNvSpPr txBox="1"/>
          <p:nvPr/>
        </p:nvSpPr>
        <p:spPr>
          <a:xfrm>
            <a:off x="3003604" y="1675387"/>
            <a:ext cx="4326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-Median flux variability reduced in orders magnitude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AD4384A-D59A-034C-89FB-C4771A0C0FDA}"/>
              </a:ext>
            </a:extLst>
          </p:cNvPr>
          <p:cNvSpPr txBox="1"/>
          <p:nvPr/>
        </p:nvSpPr>
        <p:spPr>
          <a:xfrm>
            <a:off x="2981747" y="2198877"/>
            <a:ext cx="4949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-Number of totally variable fluxes is drastically reduced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D61796-050E-4E4D-8CAA-FF440479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38" grpId="0"/>
      <p:bldP spid="1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DC43D-0955-CE43-A4F1-B45EA112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7" y="1358007"/>
            <a:ext cx="2108200" cy="1993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AA3F5C-1906-9D4F-9D8C-EE2CB469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586455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the solution space - FVA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DE5762-A224-F441-B191-AE02FCF815B9}"/>
              </a:ext>
            </a:extLst>
          </p:cNvPr>
          <p:cNvGrpSpPr/>
          <p:nvPr/>
        </p:nvGrpSpPr>
        <p:grpSpPr>
          <a:xfrm>
            <a:off x="5146999" y="1372882"/>
            <a:ext cx="2007733" cy="1812406"/>
            <a:chOff x="5207695" y="1451682"/>
            <a:chExt cx="2007733" cy="18124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C7E748-A5EB-BB46-A5FF-5C13C49F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4268" y="1580321"/>
              <a:ext cx="1871160" cy="165577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02A3B-4F15-3C4E-85AB-7E41D1C425A1}"/>
                </a:ext>
              </a:extLst>
            </p:cNvPr>
            <p:cNvSpPr txBox="1"/>
            <p:nvPr/>
          </p:nvSpPr>
          <p:spPr>
            <a:xfrm>
              <a:off x="5671266" y="1844820"/>
              <a:ext cx="86274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Model</a:t>
              </a:r>
            </a:p>
            <a:p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</a:t>
              </a:r>
              <a:r>
                <a:rPr lang="en-US" sz="1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ecModel</a:t>
              </a:r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C177033-E83F-B14D-9018-C14D4962D5FF}"/>
                </a:ext>
              </a:extLst>
            </p:cNvPr>
            <p:cNvSpPr/>
            <p:nvPr/>
          </p:nvSpPr>
          <p:spPr>
            <a:xfrm>
              <a:off x="5763356" y="1920317"/>
              <a:ext cx="66778" cy="73569"/>
            </a:xfrm>
            <a:prstGeom prst="ellipse">
              <a:avLst/>
            </a:prstGeom>
            <a:solidFill>
              <a:srgbClr val="2A6AB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12E835-B435-EB48-92DA-C9744CC83D0C}"/>
                </a:ext>
              </a:extLst>
            </p:cNvPr>
            <p:cNvSpPr/>
            <p:nvPr/>
          </p:nvSpPr>
          <p:spPr>
            <a:xfrm>
              <a:off x="5763356" y="2109386"/>
              <a:ext cx="66778" cy="735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967D4F-308C-AA49-A909-82551C9F0B77}"/>
                </a:ext>
              </a:extLst>
            </p:cNvPr>
            <p:cNvSpPr txBox="1"/>
            <p:nvPr/>
          </p:nvSpPr>
          <p:spPr>
            <a:xfrm>
              <a:off x="5715117" y="1451682"/>
              <a:ext cx="11889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K. </a:t>
              </a:r>
              <a:r>
                <a:rPr lang="en-US" sz="1000" i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marxianus</a:t>
              </a:r>
              <a:endParaRPr lang="en-US" sz="1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13CE8A0-81FC-3A4C-944B-A2AA9E73CBA6}"/>
                </a:ext>
              </a:extLst>
            </p:cNvPr>
            <p:cNvSpPr/>
            <p:nvPr/>
          </p:nvSpPr>
          <p:spPr>
            <a:xfrm>
              <a:off x="5582259" y="1698151"/>
              <a:ext cx="1456751" cy="1361246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F7FCAD-4B1C-214E-97F9-96F3A8571B71}"/>
                </a:ext>
              </a:extLst>
            </p:cNvPr>
            <p:cNvSpPr/>
            <p:nvPr/>
          </p:nvSpPr>
          <p:spPr>
            <a:xfrm>
              <a:off x="5510629" y="3075342"/>
              <a:ext cx="1564597" cy="1711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B441E0-B74E-AB4F-9DC4-2D2B66097381}"/>
                </a:ext>
              </a:extLst>
            </p:cNvPr>
            <p:cNvGrpSpPr/>
            <p:nvPr/>
          </p:nvGrpSpPr>
          <p:grpSpPr>
            <a:xfrm>
              <a:off x="5811647" y="3013713"/>
              <a:ext cx="1269983" cy="250375"/>
              <a:chOff x="7552365" y="2639785"/>
              <a:chExt cx="1269983" cy="25037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FE7651-B6A3-4743-9E5F-0D79028548A6}"/>
                  </a:ext>
                </a:extLst>
              </p:cNvPr>
              <p:cNvSpPr txBox="1"/>
              <p:nvPr/>
            </p:nvSpPr>
            <p:spPr>
              <a:xfrm>
                <a:off x="7552365" y="2639785"/>
                <a:ext cx="4222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10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-2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68770A-94FE-D243-9C8A-D2C852394D10}"/>
                  </a:ext>
                </a:extLst>
              </p:cNvPr>
              <p:cNvSpPr txBox="1"/>
              <p:nvPr/>
            </p:nvSpPr>
            <p:spPr>
              <a:xfrm>
                <a:off x="7995758" y="2639785"/>
                <a:ext cx="37627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10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9E6A8DE-8F1A-7144-BDDC-8F0D0982585B}"/>
                  </a:ext>
                </a:extLst>
              </p:cNvPr>
              <p:cNvSpPr txBox="1"/>
              <p:nvPr/>
            </p:nvSpPr>
            <p:spPr>
              <a:xfrm>
                <a:off x="8411868" y="2643939"/>
                <a:ext cx="4104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10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6F0DEC-5083-6E4C-8F7B-4C8F839EB884}"/>
                </a:ext>
              </a:extLst>
            </p:cNvPr>
            <p:cNvGrpSpPr/>
            <p:nvPr/>
          </p:nvGrpSpPr>
          <p:grpSpPr>
            <a:xfrm>
              <a:off x="5207695" y="1594337"/>
              <a:ext cx="466061" cy="1597316"/>
              <a:chOff x="7079743" y="993681"/>
              <a:chExt cx="466061" cy="159731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BFEA8A5-4C49-8E42-B8FD-F8AFE845691A}"/>
                  </a:ext>
                </a:extLst>
              </p:cNvPr>
              <p:cNvSpPr/>
              <p:nvPr/>
            </p:nvSpPr>
            <p:spPr>
              <a:xfrm>
                <a:off x="7214983" y="1061568"/>
                <a:ext cx="227585" cy="1458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-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EF8A405-C81B-A04B-8481-739C9B7DCC9F}"/>
                  </a:ext>
                </a:extLst>
              </p:cNvPr>
              <p:cNvGrpSpPr/>
              <p:nvPr/>
            </p:nvGrpSpPr>
            <p:grpSpPr>
              <a:xfrm>
                <a:off x="7079743" y="993681"/>
                <a:ext cx="466061" cy="1597316"/>
                <a:chOff x="5271826" y="973304"/>
                <a:chExt cx="466061" cy="1597316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6B74250-2AA0-B54A-8DEF-3B1C16A8435A}"/>
                    </a:ext>
                  </a:extLst>
                </p:cNvPr>
                <p:cNvSpPr txBox="1"/>
                <p:nvPr/>
              </p:nvSpPr>
              <p:spPr>
                <a:xfrm>
                  <a:off x="5398241" y="973304"/>
                  <a:ext cx="33226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ABCF4BE-FC1E-DB4D-82FC-3DBFE6E510BE}"/>
                    </a:ext>
                  </a:extLst>
                </p:cNvPr>
                <p:cNvSpPr txBox="1"/>
                <p:nvPr/>
              </p:nvSpPr>
              <p:spPr>
                <a:xfrm>
                  <a:off x="5304566" y="1653614"/>
                  <a:ext cx="4207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0.5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A792353-F5AA-3A4C-BEB8-FBBA77B2AD9B}"/>
                    </a:ext>
                  </a:extLst>
                </p:cNvPr>
                <p:cNvSpPr txBox="1"/>
                <p:nvPr/>
              </p:nvSpPr>
              <p:spPr>
                <a:xfrm>
                  <a:off x="5271826" y="1992122"/>
                  <a:ext cx="45069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0.25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AE0E0D-D602-854C-8025-674084AF5616}"/>
                    </a:ext>
                  </a:extLst>
                </p:cNvPr>
                <p:cNvSpPr txBox="1"/>
                <p:nvPr/>
              </p:nvSpPr>
              <p:spPr>
                <a:xfrm>
                  <a:off x="5277477" y="1309616"/>
                  <a:ext cx="44913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0.75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68F37BE-E568-5341-9F59-D5C0C4280659}"/>
                    </a:ext>
                  </a:extLst>
                </p:cNvPr>
                <p:cNvSpPr txBox="1"/>
                <p:nvPr/>
              </p:nvSpPr>
              <p:spPr>
                <a:xfrm>
                  <a:off x="5405624" y="2324399"/>
                  <a:ext cx="33226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</a:p>
              </p:txBody>
            </p:sp>
          </p:grp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D74DD6-B47C-8244-B741-66980B434403}"/>
              </a:ext>
            </a:extLst>
          </p:cNvPr>
          <p:cNvGrpSpPr/>
          <p:nvPr/>
        </p:nvGrpSpPr>
        <p:grpSpPr>
          <a:xfrm>
            <a:off x="1574717" y="2260174"/>
            <a:ext cx="595289" cy="50504"/>
            <a:chOff x="5954988" y="1534474"/>
            <a:chExt cx="595289" cy="5050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88586E4-0DA5-8A4F-9684-775E80490221}"/>
                </a:ext>
              </a:extLst>
            </p:cNvPr>
            <p:cNvSpPr/>
            <p:nvPr/>
          </p:nvSpPr>
          <p:spPr>
            <a:xfrm>
              <a:off x="6502583" y="1534474"/>
              <a:ext cx="47694" cy="47694"/>
            </a:xfrm>
            <a:prstGeom prst="ellipse">
              <a:avLst/>
            </a:prstGeom>
            <a:solidFill>
              <a:srgbClr val="2A6AB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A268498-326B-1043-BB92-B6479C80A7E2}"/>
                </a:ext>
              </a:extLst>
            </p:cNvPr>
            <p:cNvSpPr/>
            <p:nvPr/>
          </p:nvSpPr>
          <p:spPr>
            <a:xfrm>
              <a:off x="5954988" y="1537284"/>
              <a:ext cx="47694" cy="47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5829A31-CD1F-E84D-8350-C550292F1739}"/>
                </a:ext>
              </a:extLst>
            </p:cNvPr>
            <p:cNvCxnSpPr>
              <a:cxnSpLocks/>
              <a:endCxn id="78" idx="2"/>
            </p:cNvCxnSpPr>
            <p:nvPr/>
          </p:nvCxnSpPr>
          <p:spPr>
            <a:xfrm>
              <a:off x="6002682" y="1557878"/>
              <a:ext cx="499901" cy="4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5" name="Oval 164">
            <a:extLst>
              <a:ext uri="{FF2B5EF4-FFF2-40B4-BE49-F238E27FC236}">
                <a16:creationId xmlns:a16="http://schemas.microsoft.com/office/drawing/2014/main" id="{A7D3F030-E840-3C45-9136-AA3089C16FD7}"/>
              </a:ext>
            </a:extLst>
          </p:cNvPr>
          <p:cNvSpPr/>
          <p:nvPr/>
        </p:nvSpPr>
        <p:spPr>
          <a:xfrm>
            <a:off x="2380238" y="1487788"/>
            <a:ext cx="282753" cy="5174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BE02BD-3296-EB48-BC95-DE853F0D1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824" y="1351114"/>
            <a:ext cx="2032000" cy="1854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21A5D5F-954D-4642-9A8D-D10A458A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88" y="3741761"/>
            <a:ext cx="2006600" cy="1854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7DB56F3-A564-9245-BA9B-1A8287573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951" y="3719321"/>
            <a:ext cx="2133600" cy="1854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611D5B-20CF-EA49-A643-A3E33FEA9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630" y="3696141"/>
            <a:ext cx="2057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5E79A297-5544-764C-B355-D1E3DCA7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exploring mutant phenotypes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E7FF56-12FF-E846-9D36-B6AED5FEFC3E}"/>
              </a:ext>
            </a:extLst>
          </p:cNvPr>
          <p:cNvSpPr txBox="1"/>
          <p:nvPr/>
        </p:nvSpPr>
        <p:spPr>
          <a:xfrm>
            <a:off x="1872993" y="3819737"/>
            <a:ext cx="506597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provide a natural framework for the exploration of enzymes deletion and overexpression  effects on metabolism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1E8C1B-0208-A84E-94D9-94ECA6C7F95B}"/>
              </a:ext>
            </a:extLst>
          </p:cNvPr>
          <p:cNvGrpSpPr/>
          <p:nvPr/>
        </p:nvGrpSpPr>
        <p:grpSpPr>
          <a:xfrm>
            <a:off x="320599" y="1111278"/>
            <a:ext cx="5830706" cy="2265695"/>
            <a:chOff x="1687485" y="1111278"/>
            <a:chExt cx="5830706" cy="226569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FFAD28-1CB4-4E4A-94F0-942519B3AF02}"/>
                </a:ext>
              </a:extLst>
            </p:cNvPr>
            <p:cNvSpPr txBox="1"/>
            <p:nvPr/>
          </p:nvSpPr>
          <p:spPr>
            <a:xfrm>
              <a:off x="2179259" y="3027079"/>
              <a:ext cx="1676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deletions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7C8604-ED74-014E-A4B7-ADDE63972FA2}"/>
                </a:ext>
              </a:extLst>
            </p:cNvPr>
            <p:cNvSpPr txBox="1"/>
            <p:nvPr/>
          </p:nvSpPr>
          <p:spPr>
            <a:xfrm>
              <a:off x="5304003" y="3038419"/>
              <a:ext cx="2214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</a:t>
              </a:r>
              <a:r>
                <a:rPr lang="en-US" sz="1600" dirty="0" err="1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overexpressions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462AA7-2F9D-7244-909F-8600CF13E93C}"/>
                </a:ext>
              </a:extLst>
            </p:cNvPr>
            <p:cNvGrpSpPr/>
            <p:nvPr/>
          </p:nvGrpSpPr>
          <p:grpSpPr>
            <a:xfrm>
              <a:off x="2807535" y="1333244"/>
              <a:ext cx="3901670" cy="897903"/>
              <a:chOff x="4323617" y="1666218"/>
              <a:chExt cx="3901670" cy="897903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7592CC4-CFC8-7949-ABD8-5251EE46B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1856" y="1666218"/>
                <a:ext cx="2620088" cy="541485"/>
              </a:xfrm>
              <a:prstGeom prst="rect">
                <a:avLst/>
              </a:prstGeom>
            </p:spPr>
          </p:pic>
          <p:sp>
            <p:nvSpPr>
              <p:cNvPr id="45" name="Bent Arrow 44">
                <a:extLst>
                  <a:ext uri="{FF2B5EF4-FFF2-40B4-BE49-F238E27FC236}">
                    <a16:creationId xmlns:a16="http://schemas.microsoft.com/office/drawing/2014/main" id="{0BE84434-B1B9-124B-982A-BE7A9CC5A96C}"/>
                  </a:ext>
                </a:extLst>
              </p:cNvPr>
              <p:cNvSpPr/>
              <p:nvPr/>
            </p:nvSpPr>
            <p:spPr>
              <a:xfrm rot="5400000">
                <a:off x="7697289" y="1932458"/>
                <a:ext cx="433952" cy="622045"/>
              </a:xfrm>
              <a:prstGeom prst="ben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Bent Arrow 45">
                <a:extLst>
                  <a:ext uri="{FF2B5EF4-FFF2-40B4-BE49-F238E27FC236}">
                    <a16:creationId xmlns:a16="http://schemas.microsoft.com/office/drawing/2014/main" id="{EFEC6150-05BF-4746-88A4-57844DD179BF}"/>
                  </a:ext>
                </a:extLst>
              </p:cNvPr>
              <p:cNvSpPr/>
              <p:nvPr/>
            </p:nvSpPr>
            <p:spPr>
              <a:xfrm rot="5400000" flipV="1">
                <a:off x="4366287" y="1983345"/>
                <a:ext cx="538106" cy="623445"/>
              </a:xfrm>
              <a:prstGeom prst="bentArrow">
                <a:avLst>
                  <a:gd name="adj1" fmla="val 21460"/>
                  <a:gd name="adj2" fmla="val 25000"/>
                  <a:gd name="adj3" fmla="val 22640"/>
                  <a:gd name="adj4" fmla="val 4375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07BD2B-3063-B847-AC3F-FFFC92449B72}"/>
                </a:ext>
              </a:extLst>
            </p:cNvPr>
            <p:cNvGrpSpPr/>
            <p:nvPr/>
          </p:nvGrpSpPr>
          <p:grpSpPr>
            <a:xfrm>
              <a:off x="1756967" y="2286551"/>
              <a:ext cx="2731236" cy="631106"/>
              <a:chOff x="3195019" y="2933162"/>
              <a:chExt cx="2313769" cy="49583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CAA7F60-D0C2-DC49-8C23-DF5FEC568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95019" y="2950821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40" name="Cross 39">
                <a:extLst>
                  <a:ext uri="{FF2B5EF4-FFF2-40B4-BE49-F238E27FC236}">
                    <a16:creationId xmlns:a16="http://schemas.microsoft.com/office/drawing/2014/main" id="{631EA2BA-3831-F643-960B-655B5BEECF92}"/>
                  </a:ext>
                </a:extLst>
              </p:cNvPr>
              <p:cNvSpPr/>
              <p:nvPr/>
            </p:nvSpPr>
            <p:spPr>
              <a:xfrm rot="18842293">
                <a:off x="3682472" y="2932643"/>
                <a:ext cx="307894" cy="308931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ross 40">
                <a:extLst>
                  <a:ext uri="{FF2B5EF4-FFF2-40B4-BE49-F238E27FC236}">
                    <a16:creationId xmlns:a16="http://schemas.microsoft.com/office/drawing/2014/main" id="{957A3C2B-F052-694D-B52D-85D1765F4137}"/>
                  </a:ext>
                </a:extLst>
              </p:cNvPr>
              <p:cNvSpPr/>
              <p:nvPr/>
            </p:nvSpPr>
            <p:spPr>
              <a:xfrm rot="18842293">
                <a:off x="4212426" y="3229237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C3F1424B-B247-2D48-AFB3-211F39ADA12E}"/>
                  </a:ext>
                </a:extLst>
              </p:cNvPr>
              <p:cNvSpPr/>
              <p:nvPr/>
            </p:nvSpPr>
            <p:spPr>
              <a:xfrm rot="18842293">
                <a:off x="4655707" y="3229235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Cross 42">
                <a:extLst>
                  <a:ext uri="{FF2B5EF4-FFF2-40B4-BE49-F238E27FC236}">
                    <a16:creationId xmlns:a16="http://schemas.microsoft.com/office/drawing/2014/main" id="{A87FADA5-D039-A842-84C7-C34CCFE8898C}"/>
                  </a:ext>
                </a:extLst>
              </p:cNvPr>
              <p:cNvSpPr/>
              <p:nvPr/>
            </p:nvSpPr>
            <p:spPr>
              <a:xfrm rot="18842293">
                <a:off x="5098987" y="3229236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B714D15-718D-D442-A94B-917EEA64EA29}"/>
                </a:ext>
              </a:extLst>
            </p:cNvPr>
            <p:cNvGrpSpPr/>
            <p:nvPr/>
          </p:nvGrpSpPr>
          <p:grpSpPr>
            <a:xfrm>
              <a:off x="5496338" y="2404374"/>
              <a:ext cx="1878088" cy="622624"/>
              <a:chOff x="6918545" y="2960633"/>
              <a:chExt cx="2313769" cy="76706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2FD66FC-A811-8346-AFEF-C61F8E50F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8545" y="3249515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4376024-371D-2142-9DED-AE79252CCBB0}"/>
                  </a:ext>
                </a:extLst>
              </p:cNvPr>
              <p:cNvSpPr/>
              <p:nvPr/>
            </p:nvSpPr>
            <p:spPr>
              <a:xfrm>
                <a:off x="7332154" y="3242691"/>
                <a:ext cx="522133" cy="47817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2411A97-C686-0C4D-B16A-55EBE98E9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079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592F037-2356-0340-8D9D-E8F57BF297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879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B7127E3-731F-CE47-A715-82728E39D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348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E826CFC-5817-2A4A-BDA3-E48F58BE1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7485" y="1111278"/>
              <a:ext cx="1546055" cy="76552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6A4E6D3-6DEC-004A-A5A4-5A525ABD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8824" y="2141474"/>
              <a:ext cx="1764690" cy="315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53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B7E242-FB85-C740-A6AA-D0D9BA8F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531" y="4705801"/>
            <a:ext cx="1261753" cy="75639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E79A297-5544-764C-B355-D1E3DCA7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exploring mutant phenotypes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8E38F89-B12F-DE4A-BBA1-908C53BE39ED}"/>
              </a:ext>
            </a:extLst>
          </p:cNvPr>
          <p:cNvSpPr txBox="1"/>
          <p:nvPr/>
        </p:nvSpPr>
        <p:spPr>
          <a:xfrm>
            <a:off x="6293490" y="2337419"/>
            <a:ext cx="2619979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 enzyme(s)-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rxn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(s) relationships are taken into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accouOptimal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expression levels for production targets can be assessed.</a:t>
            </a:r>
          </a:p>
          <a:p>
            <a:pPr marL="285750" indent="-285750" algn="just">
              <a:buFontTx/>
              <a:buChar char="-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B9CB58-6ECA-554F-9ABD-1AEF130C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7" y="3801870"/>
            <a:ext cx="7391400" cy="25019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3B73C-0DFD-694D-A5FC-FB57F0E7D6D2}"/>
              </a:ext>
            </a:extLst>
          </p:cNvPr>
          <p:cNvGrpSpPr/>
          <p:nvPr/>
        </p:nvGrpSpPr>
        <p:grpSpPr>
          <a:xfrm>
            <a:off x="320599" y="1111278"/>
            <a:ext cx="5830706" cy="2265695"/>
            <a:chOff x="1687485" y="1111278"/>
            <a:chExt cx="5830706" cy="226569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87380D-F344-C143-BB47-3E337700A5B4}"/>
                </a:ext>
              </a:extLst>
            </p:cNvPr>
            <p:cNvSpPr txBox="1"/>
            <p:nvPr/>
          </p:nvSpPr>
          <p:spPr>
            <a:xfrm>
              <a:off x="2179259" y="3027079"/>
              <a:ext cx="1676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deletions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3F7B77-23C6-B04A-973E-EAA133DE28A3}"/>
                </a:ext>
              </a:extLst>
            </p:cNvPr>
            <p:cNvSpPr txBox="1"/>
            <p:nvPr/>
          </p:nvSpPr>
          <p:spPr>
            <a:xfrm>
              <a:off x="5304003" y="3038419"/>
              <a:ext cx="2214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</a:t>
              </a:r>
              <a:r>
                <a:rPr lang="en-US" sz="1600" dirty="0" err="1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overexpressions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32736A-5FB2-EF44-9780-43B1AB48733C}"/>
                </a:ext>
              </a:extLst>
            </p:cNvPr>
            <p:cNvGrpSpPr/>
            <p:nvPr/>
          </p:nvGrpSpPr>
          <p:grpSpPr>
            <a:xfrm>
              <a:off x="2807535" y="1333244"/>
              <a:ext cx="3901670" cy="897903"/>
              <a:chOff x="4323617" y="1666218"/>
              <a:chExt cx="3901670" cy="89790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30CEEA6-1DFC-244F-9431-CB5BAF2DC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1856" y="1666218"/>
                <a:ext cx="2620088" cy="541485"/>
              </a:xfrm>
              <a:prstGeom prst="rect">
                <a:avLst/>
              </a:prstGeom>
            </p:spPr>
          </p:pic>
          <p:sp>
            <p:nvSpPr>
              <p:cNvPr id="47" name="Bent Arrow 46">
                <a:extLst>
                  <a:ext uri="{FF2B5EF4-FFF2-40B4-BE49-F238E27FC236}">
                    <a16:creationId xmlns:a16="http://schemas.microsoft.com/office/drawing/2014/main" id="{CF32C2D8-E37D-DC45-9E85-0AC54F88F8D5}"/>
                  </a:ext>
                </a:extLst>
              </p:cNvPr>
              <p:cNvSpPr/>
              <p:nvPr/>
            </p:nvSpPr>
            <p:spPr>
              <a:xfrm rot="5400000">
                <a:off x="7697289" y="1932458"/>
                <a:ext cx="433952" cy="622045"/>
              </a:xfrm>
              <a:prstGeom prst="ben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Bent Arrow 47">
                <a:extLst>
                  <a:ext uri="{FF2B5EF4-FFF2-40B4-BE49-F238E27FC236}">
                    <a16:creationId xmlns:a16="http://schemas.microsoft.com/office/drawing/2014/main" id="{85874244-8ACF-154C-9FBC-F52DB093CD1C}"/>
                  </a:ext>
                </a:extLst>
              </p:cNvPr>
              <p:cNvSpPr/>
              <p:nvPr/>
            </p:nvSpPr>
            <p:spPr>
              <a:xfrm rot="5400000" flipV="1">
                <a:off x="4366287" y="1983345"/>
                <a:ext cx="538106" cy="623445"/>
              </a:xfrm>
              <a:prstGeom prst="bentArrow">
                <a:avLst>
                  <a:gd name="adj1" fmla="val 21460"/>
                  <a:gd name="adj2" fmla="val 25000"/>
                  <a:gd name="adj3" fmla="val 22640"/>
                  <a:gd name="adj4" fmla="val 4375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669180B-6109-6441-B4C1-24BC6BAF66AC}"/>
                </a:ext>
              </a:extLst>
            </p:cNvPr>
            <p:cNvGrpSpPr/>
            <p:nvPr/>
          </p:nvGrpSpPr>
          <p:grpSpPr>
            <a:xfrm>
              <a:off x="1756967" y="2286551"/>
              <a:ext cx="2731236" cy="631106"/>
              <a:chOff x="3195019" y="2933162"/>
              <a:chExt cx="2313769" cy="49583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6015B27-BE73-4641-A6EE-312AE687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5019" y="2950821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95DAD8BB-F4AA-C848-8162-94ABF3C02ECF}"/>
                  </a:ext>
                </a:extLst>
              </p:cNvPr>
              <p:cNvSpPr/>
              <p:nvPr/>
            </p:nvSpPr>
            <p:spPr>
              <a:xfrm rot="18842293">
                <a:off x="3682472" y="2932643"/>
                <a:ext cx="307894" cy="308931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ross 42">
                <a:extLst>
                  <a:ext uri="{FF2B5EF4-FFF2-40B4-BE49-F238E27FC236}">
                    <a16:creationId xmlns:a16="http://schemas.microsoft.com/office/drawing/2014/main" id="{C1066612-AFA0-514C-BFC3-9CC02A438AFF}"/>
                  </a:ext>
                </a:extLst>
              </p:cNvPr>
              <p:cNvSpPr/>
              <p:nvPr/>
            </p:nvSpPr>
            <p:spPr>
              <a:xfrm rot="18842293">
                <a:off x="4212426" y="3229237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Cross 43">
                <a:extLst>
                  <a:ext uri="{FF2B5EF4-FFF2-40B4-BE49-F238E27FC236}">
                    <a16:creationId xmlns:a16="http://schemas.microsoft.com/office/drawing/2014/main" id="{7EDDA59C-0975-C746-8A0F-4925F69C2635}"/>
                  </a:ext>
                </a:extLst>
              </p:cNvPr>
              <p:cNvSpPr/>
              <p:nvPr/>
            </p:nvSpPr>
            <p:spPr>
              <a:xfrm rot="18842293">
                <a:off x="4655707" y="3229235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Cross 44">
                <a:extLst>
                  <a:ext uri="{FF2B5EF4-FFF2-40B4-BE49-F238E27FC236}">
                    <a16:creationId xmlns:a16="http://schemas.microsoft.com/office/drawing/2014/main" id="{97BE213B-6168-8146-91A7-DE96CB9C8203}"/>
                  </a:ext>
                </a:extLst>
              </p:cNvPr>
              <p:cNvSpPr/>
              <p:nvPr/>
            </p:nvSpPr>
            <p:spPr>
              <a:xfrm rot="18842293">
                <a:off x="5098987" y="3229236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5E400FA-C8EA-7D4E-BFED-CA61F741CADD}"/>
                </a:ext>
              </a:extLst>
            </p:cNvPr>
            <p:cNvGrpSpPr/>
            <p:nvPr/>
          </p:nvGrpSpPr>
          <p:grpSpPr>
            <a:xfrm>
              <a:off x="5496338" y="2404374"/>
              <a:ext cx="1878088" cy="622624"/>
              <a:chOff x="6918545" y="2960633"/>
              <a:chExt cx="2313769" cy="76706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C4AA146-AD01-4D45-A1FB-C4645586D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8545" y="3249515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636DDFF-FA1B-E04B-BD79-36AE16009A72}"/>
                  </a:ext>
                </a:extLst>
              </p:cNvPr>
              <p:cNvSpPr/>
              <p:nvPr/>
            </p:nvSpPr>
            <p:spPr>
              <a:xfrm>
                <a:off x="7332154" y="3242691"/>
                <a:ext cx="522133" cy="47817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6E002E6-6A64-A847-B2B0-FD2912FB6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079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D28CF1-B588-9845-A2C3-35D0E0EFD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879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297D082-C38B-D949-A6E8-0D991A1C3E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348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33E4C6D-A0D2-9941-916A-8231E6A2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7485" y="1111278"/>
              <a:ext cx="1546055" cy="76552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DFEDD52-0BB2-4D44-8162-6FBB450F9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8824" y="2141474"/>
              <a:ext cx="1764690" cy="315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8607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8C940EE-C20D-FE43-A610-F7472C5E297C}"/>
              </a:ext>
            </a:extLst>
          </p:cNvPr>
          <p:cNvGrpSpPr/>
          <p:nvPr/>
        </p:nvGrpSpPr>
        <p:grpSpPr>
          <a:xfrm>
            <a:off x="4644746" y="1979163"/>
            <a:ext cx="4356323" cy="2299588"/>
            <a:chOff x="-926201" y="2844660"/>
            <a:chExt cx="5807675" cy="306571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FC13DA-01C5-254E-A536-EF7336EFD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6201" y="2844660"/>
              <a:ext cx="5046058" cy="30657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52A363-D5B3-4B4B-90F3-7200B9249585}"/>
                </a:ext>
              </a:extLst>
            </p:cNvPr>
            <p:cNvSpPr txBox="1"/>
            <p:nvPr/>
          </p:nvSpPr>
          <p:spPr>
            <a:xfrm>
              <a:off x="2979901" y="3369954"/>
              <a:ext cx="1901573" cy="492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Total protein prediction</a:t>
              </a:r>
            </a:p>
            <a:p>
              <a:pPr algn="ctr"/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[g </a:t>
              </a:r>
              <a:r>
                <a:rPr lang="en-US" sz="9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prot</a:t>
              </a:r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</a:t>
              </a:r>
              <a:r>
                <a:rPr lang="en-US" sz="9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gDw</a:t>
              </a:r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]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FCA4478-D9F4-744E-8B4F-6ADBE7ADF028}"/>
              </a:ext>
            </a:extLst>
          </p:cNvPr>
          <p:cNvSpPr/>
          <p:nvPr/>
        </p:nvSpPr>
        <p:spPr>
          <a:xfrm>
            <a:off x="1217091" y="4579390"/>
            <a:ext cx="35552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 predictions on diverse environments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70B22A-1823-BA4B-8CE8-E119D623ECB5}"/>
              </a:ext>
            </a:extLst>
          </p:cNvPr>
          <p:cNvSpPr/>
          <p:nvPr/>
        </p:nvSpPr>
        <p:spPr>
          <a:xfrm>
            <a:off x="1179824" y="1852189"/>
            <a:ext cx="6449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 coli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6C0146-943C-2C46-98DF-363B843FC758}"/>
              </a:ext>
            </a:extLst>
          </p:cNvPr>
          <p:cNvSpPr/>
          <p:nvPr/>
        </p:nvSpPr>
        <p:spPr>
          <a:xfrm>
            <a:off x="3463271" y="1897687"/>
            <a:ext cx="11376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S. cerevisiae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33B8EC-CA91-8642-A7A8-89468316CED2}"/>
              </a:ext>
            </a:extLst>
          </p:cNvPr>
          <p:cNvSpPr/>
          <p:nvPr/>
        </p:nvSpPr>
        <p:spPr>
          <a:xfrm>
            <a:off x="6309543" y="1835351"/>
            <a:ext cx="6449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 coli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9A3C6B-67EC-5947-9645-30216A49C3F3}"/>
              </a:ext>
            </a:extLst>
          </p:cNvPr>
          <p:cNvSpPr/>
          <p:nvPr/>
        </p:nvSpPr>
        <p:spPr>
          <a:xfrm>
            <a:off x="5382196" y="4182997"/>
            <a:ext cx="34629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ecModels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protein allocation compared to ME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E69BC-84BA-4A40-9C22-3B825D67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35" y="2217441"/>
            <a:ext cx="2173180" cy="2183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1EC945-4AC9-024E-B2C9-2F0C4FD8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5" y="2181496"/>
            <a:ext cx="2356999" cy="216572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BAABE8A-DC29-5245-A696-21A43D8E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growth on diverse environments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31B709-086A-1646-BFEB-5B2903C88BAA}"/>
              </a:ext>
            </a:extLst>
          </p:cNvPr>
          <p:cNvGrpSpPr/>
          <p:nvPr/>
        </p:nvGrpSpPr>
        <p:grpSpPr>
          <a:xfrm>
            <a:off x="683062" y="2136759"/>
            <a:ext cx="7777877" cy="2642567"/>
            <a:chOff x="288046" y="3609801"/>
            <a:chExt cx="10369152" cy="35229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A30FAF-D049-B24A-91F1-09547A66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6064" y="3781037"/>
              <a:ext cx="3961134" cy="33517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2FF681-D4A3-1D43-B441-C39E2ABA9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9670" y="3609801"/>
              <a:ext cx="4134018" cy="34980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E3D227-590A-8C46-8F3D-C948D037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046" y="3609801"/>
              <a:ext cx="4106220" cy="347449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DE7312-ECEA-F345-908B-86DF9A0B4914}"/>
                </a:ext>
              </a:extLst>
            </p:cNvPr>
            <p:cNvGrpSpPr/>
            <p:nvPr/>
          </p:nvGrpSpPr>
          <p:grpSpPr>
            <a:xfrm>
              <a:off x="1982313" y="6346775"/>
              <a:ext cx="7205504" cy="447910"/>
              <a:chOff x="1092042" y="7457319"/>
              <a:chExt cx="5225084" cy="32480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A7ACCA-D76D-D642-A4A8-A3EE510DB735}"/>
                  </a:ext>
                </a:extLst>
              </p:cNvPr>
              <p:cNvSpPr/>
              <p:nvPr/>
            </p:nvSpPr>
            <p:spPr>
              <a:xfrm>
                <a:off x="3367225" y="7535153"/>
                <a:ext cx="779805" cy="223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i="1" dirty="0">
                    <a:solidFill>
                      <a:srgbClr val="C00000"/>
                    </a:solidFill>
                    <a:latin typeface="Calibri"/>
                  </a:rPr>
                  <a:t>K. </a:t>
                </a:r>
                <a:r>
                  <a:rPr lang="en-US" sz="900" b="1" i="1" dirty="0" err="1">
                    <a:solidFill>
                      <a:srgbClr val="C00000"/>
                    </a:solidFill>
                    <a:latin typeface="Calibri"/>
                  </a:rPr>
                  <a:t>marxianus</a:t>
                </a:r>
                <a:endParaRPr lang="en-US" sz="900" b="1" i="1" dirty="0">
                  <a:solidFill>
                    <a:srgbClr val="C00000"/>
                  </a:solidFill>
                  <a:latin typeface="Calibr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7BCD44-2921-1C44-847D-8EBD5896A82C}"/>
                  </a:ext>
                </a:extLst>
              </p:cNvPr>
              <p:cNvSpPr/>
              <p:nvPr/>
            </p:nvSpPr>
            <p:spPr>
              <a:xfrm>
                <a:off x="5600858" y="7457319"/>
                <a:ext cx="716268" cy="223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i="1" dirty="0">
                    <a:solidFill>
                      <a:srgbClr val="DFA801"/>
                    </a:solidFill>
                    <a:latin typeface="Calibri"/>
                  </a:rPr>
                  <a:t>Y. </a:t>
                </a:r>
                <a:r>
                  <a:rPr lang="en-US" sz="900" b="1" i="1" dirty="0" err="1">
                    <a:solidFill>
                      <a:srgbClr val="DFA801"/>
                    </a:solidFill>
                    <a:latin typeface="Calibri"/>
                  </a:rPr>
                  <a:t>lipolytica</a:t>
                </a:r>
                <a:endParaRPr lang="en-US" sz="900" b="1" i="1" dirty="0">
                  <a:solidFill>
                    <a:srgbClr val="DFA801"/>
                  </a:solidFill>
                  <a:latin typeface="Calibri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63EE825-CF39-0F40-8BFE-B52715FCA5BB}"/>
                  </a:ext>
                </a:extLst>
              </p:cNvPr>
              <p:cNvSpPr/>
              <p:nvPr/>
            </p:nvSpPr>
            <p:spPr>
              <a:xfrm>
                <a:off x="1092042" y="7558966"/>
                <a:ext cx="744163" cy="223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i="1" dirty="0">
                    <a:solidFill>
                      <a:srgbClr val="003366"/>
                    </a:solidFill>
                    <a:latin typeface="Calibri"/>
                  </a:rPr>
                  <a:t>S. cerevisiae</a:t>
                </a:r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A26412F-04B7-534D-A737-AB2C9A2B8332}"/>
              </a:ext>
            </a:extLst>
          </p:cNvPr>
          <p:cNvSpPr/>
          <p:nvPr/>
        </p:nvSpPr>
        <p:spPr>
          <a:xfrm>
            <a:off x="88918" y="1918471"/>
            <a:ext cx="8047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phenotype predictions by the addition of proteomics data for multiple conditions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D136EB-06A0-5F4C-BB31-0FD9C49F3CDF}"/>
              </a:ext>
            </a:extLst>
          </p:cNvPr>
          <p:cNvSpPr/>
          <p:nvPr/>
        </p:nvSpPr>
        <p:spPr>
          <a:xfrm>
            <a:off x="2273458" y="4581378"/>
            <a:ext cx="3996964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dirty="0"/>
              <a:t>*Median relative error in exchange fluxes prediction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92EB129-7876-B848-9F68-EF0BA27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analyzing stress responses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47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040D57-60D6-AD4B-9F45-6EEFF714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7" y="2402752"/>
            <a:ext cx="4622483" cy="19984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E9E9A4-7238-0A4E-8348-972B98AA6C61}"/>
              </a:ext>
            </a:extLst>
          </p:cNvPr>
          <p:cNvSpPr/>
          <p:nvPr/>
        </p:nvSpPr>
        <p:spPr>
          <a:xfrm>
            <a:off x="48652" y="1811660"/>
            <a:ext cx="49221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Generation of 11 human cell-lines </a:t>
            </a:r>
            <a:r>
              <a:rPr lang="en-US" sz="1350" dirty="0" err="1"/>
              <a:t>ecModels</a:t>
            </a:r>
            <a:r>
              <a:rPr lang="en-US" sz="1350" dirty="0"/>
              <a:t> through the incorporation of transcriptomics data and kinetic constraints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3249C5-6D9B-1F4D-9238-4080C613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exploring Human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55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D0D776-BF3C-524D-A5E5-FA7F8F22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FF28AC-3CA6-3C4F-8370-40E47AC5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42" y="1705517"/>
            <a:ext cx="3320479" cy="2487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030A01-5D1C-6743-A6FA-BC34106A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2" y="1705517"/>
            <a:ext cx="4356134" cy="26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76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040D57-60D6-AD4B-9F45-6EEFF714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7" y="2402752"/>
            <a:ext cx="4622483" cy="1998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19BF2-A776-0B43-91F6-D037FACF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10" y="1393160"/>
            <a:ext cx="3086926" cy="35965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49866-879A-9641-BF6A-B5C0B4C90436}"/>
              </a:ext>
            </a:extLst>
          </p:cNvPr>
          <p:cNvSpPr/>
          <p:nvPr/>
        </p:nvSpPr>
        <p:spPr bwMode="auto">
          <a:xfrm>
            <a:off x="5405110" y="1408165"/>
            <a:ext cx="324078" cy="218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67509" tIns="35105" rIns="67509" bIns="35105" numCol="1" rtlCol="0" anchor="ctr" anchorCtr="0" compatLnSpc="1">
            <a:prstTxWarp prst="textNoShape">
              <a:avLst/>
            </a:prstTxWarp>
          </a:bodyPr>
          <a:lstStyle/>
          <a:p>
            <a:pPr algn="ctr" defTabSz="685891" fontAlgn="base">
              <a:spcBef>
                <a:spcPts val="324"/>
              </a:spcBef>
              <a:spcAft>
                <a:spcPct val="0"/>
              </a:spcAft>
            </a:pPr>
            <a:endParaRPr lang="en-US" sz="12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DB9CB1-E859-CD4D-971E-80D0E0E95CFE}"/>
              </a:ext>
            </a:extLst>
          </p:cNvPr>
          <p:cNvSpPr/>
          <p:nvPr/>
        </p:nvSpPr>
        <p:spPr>
          <a:xfrm>
            <a:off x="5166143" y="5103404"/>
            <a:ext cx="37268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Predicting growth rates with minimal sets of exchange fluxes constraints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9E9A4-7238-0A4E-8348-972B98AA6C61}"/>
              </a:ext>
            </a:extLst>
          </p:cNvPr>
          <p:cNvSpPr/>
          <p:nvPr/>
        </p:nvSpPr>
        <p:spPr>
          <a:xfrm>
            <a:off x="48652" y="1811660"/>
            <a:ext cx="49221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Generation of 11 human cell-lines </a:t>
            </a:r>
            <a:r>
              <a:rPr lang="en-US" sz="1350" dirty="0" err="1"/>
              <a:t>ecModels</a:t>
            </a:r>
            <a:r>
              <a:rPr lang="en-US" sz="1350" dirty="0"/>
              <a:t> through the incorporation of transcriptomics data and kinetic constraints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12B667-109F-DF40-BBD4-0AC85378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exploring Human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1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10000"/>
    </mc:Choice>
    <mc:Fallback xmlns="">
      <p:transition spd="slow" advClick="0" advTm="1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42" y="2926303"/>
            <a:ext cx="1382782" cy="6188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E7F797-4523-5A40-B482-83874D37D0FF}"/>
              </a:ext>
            </a:extLst>
          </p:cNvPr>
          <p:cNvSpPr txBox="1">
            <a:spLocks/>
          </p:cNvSpPr>
          <p:nvPr/>
        </p:nvSpPr>
        <p:spPr>
          <a:xfrm>
            <a:off x="480765" y="1255123"/>
            <a:ext cx="8229601" cy="46194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limitation: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 among many experimental conditions. Important to model!</a:t>
            </a:r>
          </a:p>
          <a:p>
            <a:endParaRPr lang="en-US" sz="2000" b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b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simple method for improving GEM predictions      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https://github.com/SysBioChalmers/GECKO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usage: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Useful for finding enzymes with an important role in metabolism</a:t>
            </a:r>
          </a:p>
        </p:txBody>
      </p:sp>
    </p:spTree>
    <p:extLst>
      <p:ext uri="{BB962C8B-B14F-4D97-AF65-F5344CB8AC3E}">
        <p14:creationId xmlns:p14="http://schemas.microsoft.com/office/powerpoint/2010/main" val="281285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ACF1674-1677-1D4A-99D0-3FBEE49C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441343"/>
            <a:ext cx="5509647" cy="3673098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13127319-8261-104F-B550-AC11DE74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Acknowledgements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E1680852-C489-7A4C-917E-FE7285F64224}"/>
              </a:ext>
            </a:extLst>
          </p:cNvPr>
          <p:cNvSpPr txBox="1">
            <a:spLocks noChangeArrowheads="1"/>
          </p:cNvSpPr>
          <p:nvPr/>
        </p:nvSpPr>
        <p:spPr>
          <a:xfrm>
            <a:off x="6029528" y="1485941"/>
            <a:ext cx="2959489" cy="30798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Jens Nielsen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Verena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Siewers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Benjamín Sánchez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Raphael Ferreira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Eduard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Kerkhoven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Simonas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Marcisauskas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Tyler Doughty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Aarón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Millán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Avlant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Nilsson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2E37CB-B00E-A04B-A925-A679711A7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272" y="4736245"/>
            <a:ext cx="1261753" cy="7563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CCCA10-5C98-ED47-88AF-F0F6115BF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519" y="4897465"/>
            <a:ext cx="1048313" cy="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D0D776-BF3C-524D-A5E5-FA7F8F22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B2C9E-3912-D148-AD18-B2A25DEF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42" y="1705517"/>
            <a:ext cx="3320479" cy="2487341"/>
          </a:xfrm>
          <a:prstGeom prst="rect">
            <a:avLst/>
          </a:prstGeom>
        </p:spPr>
      </p:pic>
      <p:sp>
        <p:nvSpPr>
          <p:cNvPr id="8" name="Rectangle 27">
            <a:extLst>
              <a:ext uri="{FF2B5EF4-FFF2-40B4-BE49-F238E27FC236}">
                <a16:creationId xmlns:a16="http://schemas.microsoft.com/office/drawing/2014/main" id="{765EFEDD-CDD0-AB41-BDAD-10CBE7415534}"/>
              </a:ext>
            </a:extLst>
          </p:cNvPr>
          <p:cNvSpPr txBox="1">
            <a:spLocks noChangeArrowheads="1"/>
          </p:cNvSpPr>
          <p:nvPr/>
        </p:nvSpPr>
        <p:spPr>
          <a:xfrm>
            <a:off x="689141" y="5166858"/>
            <a:ext cx="5410578" cy="59423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all pathways have the same limitations!!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F2D41-9018-CD43-9E61-891BFCFF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2" y="1705517"/>
            <a:ext cx="4356134" cy="26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464957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1" y="2035038"/>
            <a:ext cx="1626134" cy="22681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126" y="2241334"/>
            <a:ext cx="2424949" cy="1854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940" y="2078773"/>
            <a:ext cx="2506677" cy="2138633"/>
          </a:xfrm>
          <a:prstGeom prst="rect">
            <a:avLst/>
          </a:prstGeom>
        </p:spPr>
      </p:pic>
      <p:sp>
        <p:nvSpPr>
          <p:cNvPr id="8" name="Rectangle 27"/>
          <p:cNvSpPr txBox="1">
            <a:spLocks noChangeArrowheads="1"/>
          </p:cNvSpPr>
          <p:nvPr/>
        </p:nvSpPr>
        <p:spPr>
          <a:xfrm>
            <a:off x="751607" y="4720390"/>
            <a:ext cx="6361664" cy="69990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fluxes can be measured experimentally (i.e. exchange fluxes), but for most of them we assume: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70541" y="5399624"/>
                <a:ext cx="2975302" cy="71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𝟏𝟎𝟎𝟎</m:t>
                      </m:r>
                      <m:d>
                        <m:dPr>
                          <m:begChr m:val="["/>
                          <m:endChr m:val="]"/>
                          <m:ctrlPr>
                            <a:rPr lang="sv-SE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v-SE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000" b="1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𝐦𝐦𝐨𝐥</m:t>
                              </m:r>
                            </m:num>
                            <m:den>
                              <m:r>
                                <a:rPr lang="sv-SE" sz="2000" b="1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𝐠𝐃𝐖𝐡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sv-SE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41" y="5399624"/>
                <a:ext cx="2975302" cy="7192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7"/>
          <p:cNvSpPr txBox="1">
            <a:spLocks noChangeArrowheads="1"/>
          </p:cNvSpPr>
          <p:nvPr/>
        </p:nvSpPr>
        <p:spPr>
          <a:xfrm>
            <a:off x="257305" y="950649"/>
            <a:ext cx="8588311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3 easy steps to create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GEnome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-scale Model (GEM) of metabolism:</a:t>
            </a:r>
          </a:p>
        </p:txBody>
      </p:sp>
      <p:sp>
        <p:nvSpPr>
          <p:cNvPr id="13" name="Rectangle 27"/>
          <p:cNvSpPr txBox="1">
            <a:spLocks noChangeArrowheads="1"/>
          </p:cNvSpPr>
          <p:nvPr/>
        </p:nvSpPr>
        <p:spPr>
          <a:xfrm>
            <a:off x="573769" y="1608974"/>
            <a:ext cx="2260871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1. Get network</a:t>
            </a:r>
          </a:p>
        </p:txBody>
      </p:sp>
      <p:sp>
        <p:nvSpPr>
          <p:cNvPr id="14" name="Rectangle 27"/>
          <p:cNvSpPr txBox="1">
            <a:spLocks noChangeArrowheads="1"/>
          </p:cNvSpPr>
          <p:nvPr/>
        </p:nvSpPr>
        <p:spPr>
          <a:xfrm>
            <a:off x="2790153" y="1608974"/>
            <a:ext cx="3183927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2. Construct stoichiometric matrix (S)</a:t>
            </a:r>
          </a:p>
        </p:txBody>
      </p:sp>
      <p:sp>
        <p:nvSpPr>
          <p:cNvPr id="15" name="Rectangle 27"/>
          <p:cNvSpPr txBox="1">
            <a:spLocks noChangeArrowheads="1"/>
          </p:cNvSpPr>
          <p:nvPr/>
        </p:nvSpPr>
        <p:spPr>
          <a:xfrm>
            <a:off x="6329681" y="1608974"/>
            <a:ext cx="2316480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3. Define constraints</a:t>
            </a:r>
          </a:p>
        </p:txBody>
      </p:sp>
      <p:sp>
        <p:nvSpPr>
          <p:cNvPr id="17" name="Rectangle 27"/>
          <p:cNvSpPr txBox="1">
            <a:spLocks noChangeArrowheads="1"/>
          </p:cNvSpPr>
          <p:nvPr/>
        </p:nvSpPr>
        <p:spPr>
          <a:xfrm>
            <a:off x="5200515" y="5530507"/>
            <a:ext cx="1810483" cy="4620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this realistic?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542" y="812819"/>
            <a:ext cx="8761356" cy="371685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/>
          <p:nvPr/>
        </p:nvCxnSpPr>
        <p:spPr>
          <a:xfrm rot="5400000">
            <a:off x="6973227" y="4376583"/>
            <a:ext cx="676275" cy="476252"/>
          </a:xfrm>
          <a:prstGeom prst="curvedConnector3">
            <a:avLst>
              <a:gd name="adj1" fmla="val 99296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2131" y="4181473"/>
                <a:ext cx="913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sv-SE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sv-SE" i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sv-SE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131" y="4181473"/>
                <a:ext cx="91371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333" r="-4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80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/>
      <p:bldP spid="15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434" y="1079599"/>
            <a:ext cx="8476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Relationship between enzyme and reaction: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sv-SE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𝐜𝐚𝐭</m:t>
                          </m:r>
                        </m:sub>
                      </m:sSub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blipFill rotWithShape="0">
                <a:blip r:embed="rId5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13" idx="3"/>
            <a:endCxn id="9" idx="1"/>
          </p:cNvCxnSpPr>
          <p:nvPr/>
        </p:nvCxnSpPr>
        <p:spPr>
          <a:xfrm flipV="1">
            <a:off x="2587189" y="1810044"/>
            <a:ext cx="756042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5" idx="1"/>
            <a:endCxn id="9" idx="3"/>
          </p:cNvCxnSpPr>
          <p:nvPr/>
        </p:nvCxnSpPr>
        <p:spPr>
          <a:xfrm flipH="1" flipV="1">
            <a:off x="5179231" y="1810044"/>
            <a:ext cx="548766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0"/>
            <a:endCxn id="9" idx="2"/>
          </p:cNvCxnSpPr>
          <p:nvPr/>
        </p:nvCxnSpPr>
        <p:spPr>
          <a:xfrm flipV="1">
            <a:off x="4255130" y="2026044"/>
            <a:ext cx="0" cy="366633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6686" y="1473454"/>
            <a:ext cx="1890503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Flux of reaction</a:t>
            </a:r>
          </a:p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[mmol/gDWh]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15343" y="2392677"/>
            <a:ext cx="247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Turnover number [1/h]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27997" y="1491528"/>
            <a:ext cx="262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Concentration of enzyme [mmol/gDW]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696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3332536"/>
            <a:ext cx="3645719" cy="290556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434" y="1079599"/>
            <a:ext cx="8476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Relationship between enzyme and reaction: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434" y="2998934"/>
            <a:ext cx="8476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However: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No available method for directly connecting proteomics to GEMs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sv-SE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𝐜𝐚𝐭</m:t>
                          </m:r>
                        </m:sub>
                      </m:sSub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blipFill rotWithShape="0">
                <a:blip r:embed="rId5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13" idx="3"/>
            <a:endCxn id="9" idx="1"/>
          </p:cNvCxnSpPr>
          <p:nvPr/>
        </p:nvCxnSpPr>
        <p:spPr>
          <a:xfrm flipV="1">
            <a:off x="2587189" y="1810044"/>
            <a:ext cx="756042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5" idx="1"/>
            <a:endCxn id="9" idx="3"/>
          </p:cNvCxnSpPr>
          <p:nvPr/>
        </p:nvCxnSpPr>
        <p:spPr>
          <a:xfrm flipH="1" flipV="1">
            <a:off x="5179231" y="1810044"/>
            <a:ext cx="548766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0"/>
            <a:endCxn id="9" idx="2"/>
          </p:cNvCxnSpPr>
          <p:nvPr/>
        </p:nvCxnSpPr>
        <p:spPr>
          <a:xfrm flipV="1">
            <a:off x="4255130" y="2026044"/>
            <a:ext cx="0" cy="366633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6686" y="1473454"/>
            <a:ext cx="1890503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Flux of reaction</a:t>
            </a:r>
          </a:p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[mmol/gDWh]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15343" y="2392677"/>
            <a:ext cx="247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Turnover number [1/h]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27997" y="1491528"/>
            <a:ext cx="262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Concentration of enzyme [mmol/gDW]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507" y="3992049"/>
            <a:ext cx="1465315" cy="204385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564117" y="3602031"/>
            <a:ext cx="1790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b="1" dirty="0">
                <a:solidFill>
                  <a:srgbClr val="2A6AB2"/>
                </a:solidFill>
                <a:latin typeface="Arial"/>
                <a:cs typeface="Arial"/>
              </a:rPr>
              <a:t>Metabolism</a:t>
            </a:r>
            <a:endParaRPr lang="en-US" sz="1600" b="1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890503" y="5165784"/>
            <a:ext cx="423160" cy="425392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76545" y="3622717"/>
            <a:ext cx="1790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b="1" dirty="0">
                <a:solidFill>
                  <a:srgbClr val="2A6AB2"/>
                </a:solidFill>
                <a:latin typeface="Arial"/>
                <a:cs typeface="Arial"/>
              </a:rPr>
              <a:t>Proteomics</a:t>
            </a:r>
            <a:endParaRPr lang="en-US" sz="1600" b="1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25" name="Down Arrow 24"/>
          <p:cNvSpPr/>
          <p:nvPr/>
        </p:nvSpPr>
        <p:spPr>
          <a:xfrm rot="16200000">
            <a:off x="6372227" y="4638673"/>
            <a:ext cx="314324" cy="88582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16200000">
            <a:off x="6376991" y="5202849"/>
            <a:ext cx="314324" cy="88582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6372227" y="4097073"/>
            <a:ext cx="314324" cy="88582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056" r="5943"/>
          <a:stretch/>
        </p:blipFill>
        <p:spPr>
          <a:xfrm>
            <a:off x="4842819" y="4029074"/>
            <a:ext cx="1367481" cy="2043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C98DC-EB76-2445-8B0B-0FF2486FCF5E}"/>
              </a:ext>
            </a:extLst>
          </p:cNvPr>
          <p:cNvSpPr txBox="1"/>
          <p:nvPr/>
        </p:nvSpPr>
        <p:spPr>
          <a:xfrm>
            <a:off x="90434" y="6463208"/>
            <a:ext cx="688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Sánchez, B. J., &amp; Nielsen, J. (2015). </a:t>
            </a:r>
            <a:r>
              <a:rPr lang="en-US" sz="1200" i="1" dirty="0">
                <a:solidFill>
                  <a:schemeClr val="bg1"/>
                </a:solidFill>
              </a:rPr>
              <a:t>Integrative Biology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7</a:t>
            </a:r>
            <a:r>
              <a:rPr lang="en-US" sz="1200" dirty="0">
                <a:solidFill>
                  <a:schemeClr val="bg1"/>
                </a:solidFill>
              </a:rPr>
              <a:t>(8), 846–858.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/10.1039/c5ib00083a</a:t>
            </a:r>
          </a:p>
        </p:txBody>
      </p:sp>
    </p:spTree>
    <p:extLst>
      <p:ext uri="{BB962C8B-B14F-4D97-AF65-F5344CB8AC3E}">
        <p14:creationId xmlns:p14="http://schemas.microsoft.com/office/powerpoint/2010/main" val="360956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enzymes into account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C98DC-EB76-2445-8B0B-0FF2486FCF5E}"/>
              </a:ext>
            </a:extLst>
          </p:cNvPr>
          <p:cNvSpPr txBox="1"/>
          <p:nvPr/>
        </p:nvSpPr>
        <p:spPr>
          <a:xfrm>
            <a:off x="90434" y="6463208"/>
            <a:ext cx="688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Nilsson, A., &amp; Nielsen, J. (2016). </a:t>
            </a:r>
            <a:r>
              <a:rPr lang="en-US" sz="1200" i="1" dirty="0">
                <a:solidFill>
                  <a:schemeClr val="bg1"/>
                </a:solidFill>
              </a:rPr>
              <a:t>Scientific Reports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6</a:t>
            </a:r>
            <a:r>
              <a:rPr lang="en-US" sz="1200" dirty="0">
                <a:solidFill>
                  <a:schemeClr val="bg1"/>
                </a:solidFill>
              </a:rPr>
              <a:t>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/10.1038/srep22264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C35B89-CC5A-E945-9E01-FE515B984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33" y="3041669"/>
            <a:ext cx="6004471" cy="308400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337A42-53C5-744C-8BAF-A3B065D287CC}"/>
              </a:ext>
            </a:extLst>
          </p:cNvPr>
          <p:cNvGrpSpPr/>
          <p:nvPr/>
        </p:nvGrpSpPr>
        <p:grpSpPr>
          <a:xfrm>
            <a:off x="570592" y="742568"/>
            <a:ext cx="6156971" cy="2234526"/>
            <a:chOff x="524106" y="742311"/>
            <a:chExt cx="6156971" cy="223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2B104A-CDEF-3244-B942-15CBC9CFC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684" y="784478"/>
              <a:ext cx="6011393" cy="209781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444529-3415-494F-A0C6-AD14D3C8FBD4}"/>
                </a:ext>
              </a:extLst>
            </p:cNvPr>
            <p:cNvSpPr/>
            <p:nvPr/>
          </p:nvSpPr>
          <p:spPr>
            <a:xfrm>
              <a:off x="524107" y="2724946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95A40D-58F2-5B44-BE79-D74593179A7E}"/>
                </a:ext>
              </a:extLst>
            </p:cNvPr>
            <p:cNvSpPr/>
            <p:nvPr/>
          </p:nvSpPr>
          <p:spPr>
            <a:xfrm>
              <a:off x="524106" y="833268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AD3AA9-1A51-0F43-BB0D-4B4C56215008}"/>
                </a:ext>
              </a:extLst>
            </p:cNvPr>
            <p:cNvSpPr/>
            <p:nvPr/>
          </p:nvSpPr>
          <p:spPr>
            <a:xfrm>
              <a:off x="4572000" y="742311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7673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enzymes into account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C98DC-EB76-2445-8B0B-0FF2486FCF5E}"/>
              </a:ext>
            </a:extLst>
          </p:cNvPr>
          <p:cNvSpPr txBox="1"/>
          <p:nvPr/>
        </p:nvSpPr>
        <p:spPr>
          <a:xfrm>
            <a:off x="90434" y="6463208"/>
            <a:ext cx="688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Nilsson, A., &amp; Nielsen, J. (2016). </a:t>
            </a:r>
            <a:r>
              <a:rPr lang="en-US" sz="1200" i="1" dirty="0">
                <a:solidFill>
                  <a:schemeClr val="bg1"/>
                </a:solidFill>
              </a:rPr>
              <a:t>Scientific Reports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6</a:t>
            </a:r>
            <a:r>
              <a:rPr lang="en-US" sz="1200" dirty="0">
                <a:solidFill>
                  <a:schemeClr val="bg1"/>
                </a:solidFill>
              </a:rPr>
              <a:t>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/10.1038/srep22264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337A42-53C5-744C-8BAF-A3B065D287CC}"/>
              </a:ext>
            </a:extLst>
          </p:cNvPr>
          <p:cNvGrpSpPr/>
          <p:nvPr/>
        </p:nvGrpSpPr>
        <p:grpSpPr>
          <a:xfrm>
            <a:off x="570592" y="742568"/>
            <a:ext cx="6156971" cy="2234526"/>
            <a:chOff x="524106" y="742311"/>
            <a:chExt cx="6156971" cy="223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2B104A-CDEF-3244-B942-15CBC9CFC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4" y="784478"/>
              <a:ext cx="6011393" cy="209781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444529-3415-494F-A0C6-AD14D3C8FBD4}"/>
                </a:ext>
              </a:extLst>
            </p:cNvPr>
            <p:cNvSpPr/>
            <p:nvPr/>
          </p:nvSpPr>
          <p:spPr>
            <a:xfrm>
              <a:off x="524107" y="2724946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95A40D-58F2-5B44-BE79-D74593179A7E}"/>
                </a:ext>
              </a:extLst>
            </p:cNvPr>
            <p:cNvSpPr/>
            <p:nvPr/>
          </p:nvSpPr>
          <p:spPr>
            <a:xfrm>
              <a:off x="524106" y="833268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AD3AA9-1A51-0F43-BB0D-4B4C56215008}"/>
                </a:ext>
              </a:extLst>
            </p:cNvPr>
            <p:cNvSpPr/>
            <p:nvPr/>
          </p:nvSpPr>
          <p:spPr>
            <a:xfrm>
              <a:off x="4572000" y="742311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54267D3-A367-8F49-9EB8-1FE318E94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09" y="3275961"/>
            <a:ext cx="5894052" cy="25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2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kzidenz for Chalmer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32878</TotalTime>
  <Words>1732</Words>
  <Application>Microsoft Macintosh PowerPoint</Application>
  <PresentationFormat>On-screen Show (4:3)</PresentationFormat>
  <Paragraphs>345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Akzidenz for Chalmers</vt:lpstr>
      <vt:lpstr>Arial</vt:lpstr>
      <vt:lpstr>AvantGarde Medium</vt:lpstr>
      <vt:lpstr>Calibri</vt:lpstr>
      <vt:lpstr>Cambria Math</vt:lpstr>
      <vt:lpstr>Chaparral Pro Light</vt:lpstr>
      <vt:lpstr>Tahoma</vt:lpstr>
      <vt:lpstr>Times New Roman</vt:lpstr>
      <vt:lpstr>Office Theme</vt:lpstr>
      <vt:lpstr>Enzyme-Constrained GEMs of microbial and human metabolism</vt:lpstr>
      <vt:lpstr>Enzyme limitations in metabolism</vt:lpstr>
      <vt:lpstr>Enzyme limitations in metabolism</vt:lpstr>
      <vt:lpstr>Enzyme limitations in metabolism</vt:lpstr>
      <vt:lpstr>Modeling metabolism</vt:lpstr>
      <vt:lpstr>Modeling enzyme limitations in metabolism</vt:lpstr>
      <vt:lpstr>Modeling enzyme limitations in metabolism</vt:lpstr>
      <vt:lpstr>Taking enzymes into account</vt:lpstr>
      <vt:lpstr>Taking enzymes into account</vt:lpstr>
      <vt:lpstr>PowerPoint Presentation</vt:lpstr>
      <vt:lpstr>Going into Genome-Scale</vt:lpstr>
      <vt:lpstr>PowerPoint Presentation</vt:lpstr>
      <vt:lpstr>A simple mathematical framework</vt:lpstr>
      <vt:lpstr>Matrix form</vt:lpstr>
      <vt:lpstr>ecYeast7: an improved model of S. cerevisiae</vt:lpstr>
      <vt:lpstr>Improving phenotype predictions</vt:lpstr>
      <vt:lpstr>Integrating proteomics</vt:lpstr>
      <vt:lpstr>Applications: enzyme usage under stress</vt:lpstr>
      <vt:lpstr>OK for yeast, but what about other bugs?</vt:lpstr>
      <vt:lpstr>OK for yeast, but what about other bugs?</vt:lpstr>
      <vt:lpstr>Moving forward</vt:lpstr>
      <vt:lpstr>A collection of ecModels</vt:lpstr>
      <vt:lpstr>Reducing the solution space - FVA</vt:lpstr>
      <vt:lpstr>Reducing the solution space - FVA</vt:lpstr>
      <vt:lpstr>Applications: exploring mutant phenotypes</vt:lpstr>
      <vt:lpstr>Applications: exploring mutant phenotypes</vt:lpstr>
      <vt:lpstr>Applications: growth on diverse environments</vt:lpstr>
      <vt:lpstr>Applications: analyzing stress responses</vt:lpstr>
      <vt:lpstr>Applications: exploring Human metabolism</vt:lpstr>
      <vt:lpstr>Applications: exploring Human metabolism</vt:lpstr>
      <vt:lpstr>Summary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Willen</dc:creator>
  <cp:lastModifiedBy>Iván 
Del</cp:lastModifiedBy>
  <cp:revision>1490</cp:revision>
  <cp:lastPrinted>2018-10-22T10:10:51Z</cp:lastPrinted>
  <dcterms:created xsi:type="dcterms:W3CDTF">2012-04-17T12:02:37Z</dcterms:created>
  <dcterms:modified xsi:type="dcterms:W3CDTF">2019-09-24T07:11:13Z</dcterms:modified>
</cp:coreProperties>
</file>